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62"/>
  </p:notesMasterIdLst>
  <p:sldIdLst>
    <p:sldId id="257" r:id="rId4"/>
    <p:sldId id="283" r:id="rId5"/>
    <p:sldId id="258" r:id="rId6"/>
    <p:sldId id="341" r:id="rId7"/>
    <p:sldId id="354" r:id="rId8"/>
    <p:sldId id="353" r:id="rId9"/>
    <p:sldId id="321" r:id="rId10"/>
    <p:sldId id="311" r:id="rId11"/>
    <p:sldId id="312" r:id="rId12"/>
    <p:sldId id="309" r:id="rId13"/>
    <p:sldId id="310" r:id="rId14"/>
    <p:sldId id="313" r:id="rId15"/>
    <p:sldId id="322" r:id="rId16"/>
    <p:sldId id="316" r:id="rId17"/>
    <p:sldId id="324" r:id="rId18"/>
    <p:sldId id="346" r:id="rId19"/>
    <p:sldId id="317" r:id="rId20"/>
    <p:sldId id="320" r:id="rId21"/>
    <p:sldId id="319" r:id="rId22"/>
    <p:sldId id="325" r:id="rId23"/>
    <p:sldId id="327" r:id="rId24"/>
    <p:sldId id="284" r:id="rId25"/>
    <p:sldId id="260" r:id="rId26"/>
    <p:sldId id="352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9" r:id="rId39"/>
    <p:sldId id="285" r:id="rId40"/>
    <p:sldId id="289" r:id="rId41"/>
    <p:sldId id="328" r:id="rId42"/>
    <p:sldId id="360" r:id="rId43"/>
    <p:sldId id="290" r:id="rId44"/>
    <p:sldId id="286" r:id="rId45"/>
    <p:sldId id="332" r:id="rId46"/>
    <p:sldId id="287" r:id="rId47"/>
    <p:sldId id="280" r:id="rId48"/>
    <p:sldId id="288" r:id="rId49"/>
    <p:sldId id="347" r:id="rId50"/>
    <p:sldId id="348" r:id="rId51"/>
    <p:sldId id="349" r:id="rId52"/>
    <p:sldId id="350" r:id="rId53"/>
    <p:sldId id="358" r:id="rId54"/>
    <p:sldId id="355" r:id="rId55"/>
    <p:sldId id="356" r:id="rId56"/>
    <p:sldId id="357" r:id="rId57"/>
    <p:sldId id="295" r:id="rId58"/>
    <p:sldId id="296" r:id="rId59"/>
    <p:sldId id="343" r:id="rId60"/>
    <p:sldId id="34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F2"/>
    <a:srgbClr val="A1CEEF"/>
    <a:srgbClr val="B4A0FF"/>
    <a:srgbClr val="FF8C00"/>
    <a:srgbClr val="107C10"/>
    <a:srgbClr val="008272"/>
    <a:srgbClr val="737373"/>
    <a:srgbClr val="00188F"/>
    <a:srgbClr val="525252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531" autoAdjust="0"/>
    <p:restoredTop sz="66999" autoAdjust="0"/>
  </p:normalViewPr>
  <p:slideViewPr>
    <p:cSldViewPr snapToGrid="0">
      <p:cViewPr varScale="1">
        <p:scale>
          <a:sx n="83" d="100"/>
          <a:sy n="83" d="100"/>
        </p:scale>
        <p:origin x="8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AF1AE-B073-4CE1-A49E-BCE66A788A1A}" type="datetimeFigureOut">
              <a:rPr lang="en-GB" smtClean="0"/>
              <a:t>13/10/2017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BC50C-69C8-49E7-B2DD-7B5FE176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53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support/faq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Thanks for turning out to this session.  It’s good to see that people are interested in this new technology.</a:t>
            </a:r>
          </a:p>
          <a:p>
            <a:endParaRPr lang="en-GB" dirty="0"/>
          </a:p>
          <a:p>
            <a:r>
              <a:rPr lang="en-GB" dirty="0"/>
              <a:t>Just to set your expectations</a:t>
            </a:r>
          </a:p>
          <a:p>
            <a:endParaRPr lang="en-GB" dirty="0"/>
          </a:p>
          <a:p>
            <a:r>
              <a:rPr lang="en-GB" dirty="0"/>
              <a:t>Today we are going to look at creating Bots with Microsoft Bot Framework.</a:t>
            </a:r>
          </a:p>
          <a:p>
            <a:endParaRPr lang="en-GB" dirty="0"/>
          </a:p>
          <a:p>
            <a:r>
              <a:rPr lang="en-GB" dirty="0"/>
              <a:t>Because I am a .NET developer, the examples I will show you today are in C#. But everything you see here can be done with Node JS as well. </a:t>
            </a:r>
          </a:p>
          <a:p>
            <a:endParaRPr lang="en-GB" dirty="0"/>
          </a:p>
          <a:p>
            <a:r>
              <a:rPr lang="en-GB" dirty="0"/>
              <a:t>Maybe do a show of hands .NET / Node / 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5601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2016 was called year of the bot, 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 2016 you can see Conversational User interface and Virtual Personal Assistants are on the innovation trigger heading up to the peak of inflated expectations.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Interestingly, Gartner predict that the hype wont plateau for 5-10 years. So the hype rollercoaster is set to continue for a couple more years at least.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is it so interesting?</a:t>
            </a:r>
            <a:b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Lets take a look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Most cited reasons:</a:t>
            </a:r>
          </a:p>
          <a:p>
            <a:pPr marL="0" indent="0">
              <a:buNone/>
            </a:pPr>
            <a:endParaRPr lang="en-GB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#1 distribution</a:t>
            </a:r>
          </a:p>
          <a:p>
            <a:pPr marL="0" indent="0">
              <a:buNone/>
            </a:pPr>
            <a:r>
              <a:rPr lang="en-GB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#2 better experience?? (engage with the chat generation)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65450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these dedicated virtual assistant devices are becoming mainstream.</a:t>
            </a:r>
          </a:p>
          <a:p>
            <a:endParaRPr lang="en-GB" dirty="0"/>
          </a:p>
          <a:p>
            <a:r>
              <a:rPr lang="en-GB" dirty="0"/>
              <a:t>Everyone has seen the examples GOOD and BAD of amazon </a:t>
            </a:r>
            <a:r>
              <a:rPr lang="en-GB" dirty="0" err="1"/>
              <a:t>alexa</a:t>
            </a:r>
            <a:r>
              <a:rPr lang="en-GB" dirty="0"/>
              <a:t>.  </a:t>
            </a:r>
          </a:p>
          <a:p>
            <a:endParaRPr lang="en-GB" dirty="0"/>
          </a:p>
          <a:p>
            <a:r>
              <a:rPr lang="en-GB" dirty="0"/>
              <a:t>Google home has recently become available in the UK </a:t>
            </a:r>
          </a:p>
          <a:p>
            <a:endParaRPr lang="en-GB" dirty="0"/>
          </a:p>
          <a:p>
            <a:r>
              <a:rPr lang="en-GB" dirty="0"/>
              <a:t>And dedicated </a:t>
            </a:r>
            <a:r>
              <a:rPr lang="en-GB" dirty="0" err="1"/>
              <a:t>cortana</a:t>
            </a:r>
            <a:r>
              <a:rPr lang="en-GB" dirty="0"/>
              <a:t> devices are on their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600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there are tons of use cases for chatbots.  Some are just delivering existing functionality through a new experience, but others, like x.ai are bot first applications, made possible with the distribution and channel capabilities.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Not every use case is appropriate though.  Bots tend to work very well when the application is precise.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Here I’ve highlighted an example of a use case that doesn’t work very well.  If you think of how a lot of people shop, they don’t typically have a specific product already in mind.  They want to maybe browse a catalogue, and discover and get a wide range of inspiration before narrowing down their product.  Chatbots make this difficult because the canvas capabilities require information to be more precise.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00510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now you understand the what and why, lets look at the tools and services that bot framework gives you to create your own bots.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16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If you were to create chatbots natively, you would have to create an implementation of the same chatbot for each channel you wanted it to run 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Bot framework acts as a chatbot broker, where you write a single chatbot application , and let bot framework provide the plumbing to the channels through configuration.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It allows you to focus on your business logic, and be agnostic of how the bot connects to the channels under the hood.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80444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terms of architecture, there are three components,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On the left, we have your bot application, which is an ASP.NET web </a:t>
            </a:r>
            <a:r>
              <a:rPr lang="en-GB" dirty="0" err="1"/>
              <a:t>api</a:t>
            </a:r>
            <a:r>
              <a:rPr lang="en-GB" dirty="0"/>
              <a:t> / node web service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Your bot application makes use of the bot connector, which is a logical grouping of SDKs, bot registration and administration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Finally the components in the bot connector provide the connectivity to distribute across channels.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7774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how do we get started?</a:t>
            </a:r>
          </a:p>
          <a:p>
            <a:endParaRPr lang="en-GB" dirty="0"/>
          </a:p>
          <a:p>
            <a:r>
              <a:rPr lang="en-GB" dirty="0"/>
              <a:t>Well, I like to break it down into three simple steps.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82208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you register the Bot.</a:t>
            </a:r>
          </a:p>
          <a:p>
            <a:r>
              <a:rPr lang="en-GB" dirty="0"/>
              <a:t>You give your bot a name, an icon, provide an API endpoint that it will talk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957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build using C# or Node JS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308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you distribute. </a:t>
            </a:r>
          </a:p>
          <a:p>
            <a:endParaRPr lang="en-GB" dirty="0"/>
          </a:p>
          <a:p>
            <a:r>
              <a:rPr lang="en-GB" dirty="0"/>
              <a:t>This is all done by turning on the channel in the portal. once you have defined your Bot application and does not require code changes!</a:t>
            </a:r>
          </a:p>
          <a:p>
            <a:endParaRPr lang="en-GB" dirty="0"/>
          </a:p>
          <a:p>
            <a:r>
              <a:rPr lang="en-GB" dirty="0"/>
              <a:t>Here I am exposing my bot over </a:t>
            </a:r>
            <a:r>
              <a:rPr lang="en-GB" dirty="0" err="1"/>
              <a:t>facebook</a:t>
            </a:r>
            <a:r>
              <a:rPr lang="en-GB" dirty="0"/>
              <a:t>, then skype, </a:t>
            </a:r>
          </a:p>
          <a:p>
            <a:endParaRPr lang="en-GB" dirty="0"/>
          </a:p>
          <a:p>
            <a:r>
              <a:rPr lang="en-GB" dirty="0"/>
              <a:t>I can choose at any time, to distribute to any of the other channels currently supported by Bot framework.</a:t>
            </a:r>
          </a:p>
          <a:p>
            <a:endParaRPr lang="en-GB" dirty="0"/>
          </a:p>
          <a:p>
            <a:r>
              <a:rPr lang="en-GB" b="1" u="sng" dirty="0"/>
              <a:t>And – a key benefit – if channels are added in future – my bot is already future proof!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64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 aim of today is to introduce you to the bot framework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Give you everything you need to get started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7971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Lets take a look at creating the chatbot and testing using the channel emulator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7800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are first starting your conversation, you have a decision to make about which tools you use.  </a:t>
            </a:r>
          </a:p>
          <a:p>
            <a:endParaRPr lang="en-GB" dirty="0"/>
          </a:p>
          <a:p>
            <a:r>
              <a:rPr lang="en-GB" dirty="0"/>
              <a:t>This depends on the type of conversation.</a:t>
            </a:r>
          </a:p>
          <a:p>
            <a:endParaRPr lang="en-GB" dirty="0"/>
          </a:p>
          <a:p>
            <a:r>
              <a:rPr lang="en-GB" dirty="0"/>
              <a:t>I’ve tried to show this in the diagram</a:t>
            </a:r>
          </a:p>
          <a:p>
            <a:endParaRPr lang="en-GB" dirty="0"/>
          </a:p>
          <a:p>
            <a:r>
              <a:rPr lang="en-GB" dirty="0"/>
              <a:t>along the bottom is the amount of effort required to implement.</a:t>
            </a:r>
          </a:p>
          <a:p>
            <a:endParaRPr lang="en-GB" dirty="0"/>
          </a:p>
          <a:p>
            <a:r>
              <a:rPr lang="en-GB" dirty="0"/>
              <a:t>Along the side is the amount of flexibility</a:t>
            </a:r>
          </a:p>
          <a:p>
            <a:endParaRPr lang="en-GB" dirty="0"/>
          </a:p>
          <a:p>
            <a:r>
              <a:rPr lang="en-GB" dirty="0"/>
              <a:t>So basically, </a:t>
            </a:r>
          </a:p>
          <a:p>
            <a:endParaRPr lang="en-GB" dirty="0"/>
          </a:p>
          <a:p>
            <a:r>
              <a:rPr lang="en-GB" dirty="0"/>
              <a:t>if you have a simple bot scenario you are going to be looking at the bottom left</a:t>
            </a:r>
          </a:p>
          <a:p>
            <a:r>
              <a:rPr lang="en-GB" dirty="0"/>
              <a:t>If you have a complex scenario you are going to be looking at the top right</a:t>
            </a:r>
          </a:p>
          <a:p>
            <a:endParaRPr lang="en-GB" dirty="0"/>
          </a:p>
          <a:p>
            <a:r>
              <a:rPr lang="en-GB" dirty="0"/>
              <a:t>We are going to be focussing on Dialogs, which gives you benefits of state management, persistence </a:t>
            </a:r>
            <a:r>
              <a:rPr lang="en-GB" dirty="0" err="1"/>
              <a:t>etc</a:t>
            </a:r>
            <a:r>
              <a:rPr lang="en-GB" dirty="0"/>
              <a:t> while giving you a good level </a:t>
            </a:r>
            <a:r>
              <a:rPr lang="en-GB"/>
              <a:t>of flexibility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739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Dialogs are the core building block, so we will look at them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08937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through an example of a BANKING BOT</a:t>
            </a:r>
          </a:p>
          <a:p>
            <a:endParaRPr lang="en-GB" dirty="0"/>
          </a:p>
          <a:p>
            <a:r>
              <a:rPr lang="en-GB" dirty="0"/>
              <a:t>Can do a couple of simple tasks</a:t>
            </a:r>
          </a:p>
          <a:p>
            <a:endParaRPr lang="en-GB" dirty="0"/>
          </a:p>
          <a:p>
            <a:r>
              <a:rPr lang="en-GB" dirty="0"/>
              <a:t>Check balance (savings or current)</a:t>
            </a:r>
          </a:p>
          <a:p>
            <a:r>
              <a:rPr lang="en-GB" dirty="0"/>
              <a:t>And make a payment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213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through an example of a BANKING BOT</a:t>
            </a:r>
          </a:p>
          <a:p>
            <a:endParaRPr lang="en-GB" dirty="0"/>
          </a:p>
          <a:p>
            <a:r>
              <a:rPr lang="en-GB" dirty="0"/>
              <a:t>Can do a couple of simple tasks</a:t>
            </a:r>
          </a:p>
          <a:p>
            <a:endParaRPr lang="en-GB" dirty="0"/>
          </a:p>
          <a:p>
            <a:r>
              <a:rPr lang="en-GB" dirty="0"/>
              <a:t>Check balance (savings or current)</a:t>
            </a:r>
          </a:p>
          <a:p>
            <a:r>
              <a:rPr lang="en-GB" dirty="0"/>
              <a:t>And make a payment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557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how do we deliver this ‘layering’?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use dialog 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0775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Lets look at this in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38222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we can take a look at form 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629268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Think of form flow as a low resistance way to get simple “form based” applications running as a chat bot.</a:t>
            </a:r>
          </a:p>
          <a:p>
            <a:endParaRPr lang="en-GB" dirty="0"/>
          </a:p>
          <a:p>
            <a:r>
              <a:rPr lang="en-GB" dirty="0"/>
              <a:t>They provide several conveniences.</a:t>
            </a:r>
          </a:p>
          <a:p>
            <a:endParaRPr lang="en-GB" dirty="0"/>
          </a:p>
          <a:p>
            <a:r>
              <a:rPr lang="en-GB" dirty="0"/>
              <a:t>Are very simple to implement, but are limited.  So it is very much a </a:t>
            </a:r>
            <a:r>
              <a:rPr lang="en-GB" dirty="0" err="1"/>
              <a:t>tradeoff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You can combine </a:t>
            </a:r>
            <a:r>
              <a:rPr lang="en-GB" dirty="0" err="1"/>
              <a:t>formflow</a:t>
            </a:r>
            <a:r>
              <a:rPr lang="en-GB" dirty="0"/>
              <a:t> with dialogs, and other techniques, to get the best of both worlds.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C9FF8-4000-415C-BB49-BD7C14613D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85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I wanted to put together an example here where users can log a parking enquiry – currently through a webform.</a:t>
            </a:r>
          </a:p>
          <a:p>
            <a:endParaRPr lang="en-GB" dirty="0"/>
          </a:p>
          <a:p>
            <a:r>
              <a:rPr lang="en-GB" dirty="0"/>
              <a:t>There are three simple fields, basically a checkbox saying what kind of enquiry the user as, then a field for the location, and another field detailing the product.  </a:t>
            </a:r>
          </a:p>
          <a:p>
            <a:endParaRPr lang="en-GB" dirty="0"/>
          </a:p>
          <a:p>
            <a:r>
              <a:rPr lang="en-GB" dirty="0"/>
              <a:t>When the user fills it in they are shown the typical confirmation page.  People are often felt like they are left hanging especially if they have a urgent enquiry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444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All the code is available in </a:t>
            </a:r>
            <a:r>
              <a:rPr lang="en-GB" dirty="0" err="1"/>
              <a:t>github</a:t>
            </a:r>
            <a:r>
              <a:rPr lang="en-GB" dirty="0"/>
              <a:t> here. I’ll put this on again when we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9461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lets take a look at how we can implement this using a bot.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5837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we will talk about the next technique we can use to build simple, </a:t>
            </a:r>
            <a:r>
              <a:rPr lang="en-GB" dirty="0" err="1"/>
              <a:t>FaQ</a:t>
            </a:r>
            <a:r>
              <a:rPr lang="en-GB" dirty="0"/>
              <a:t>, or command and control type bots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4420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GB" sz="2400" dirty="0"/>
              <a:t>Common requirement for chat bots to surface answers to common questions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QnA Maker Service trains AI to respond to questions in a natural conversational way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Integrates easily with bots built using the Bot Framework – it is just a REST based API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Really easy way to get a bot up and running and start seeing the benefits!</a:t>
            </a:r>
          </a:p>
          <a:p>
            <a:pPr>
              <a:lnSpc>
                <a:spcPct val="70000"/>
              </a:lnSpc>
            </a:pPr>
            <a:endParaRPr lang="en-GB" sz="2400" dirty="0"/>
          </a:p>
          <a:p>
            <a:pPr>
              <a:lnSpc>
                <a:spcPct val="70000"/>
              </a:lnSpc>
            </a:pPr>
            <a:r>
              <a:rPr lang="en-GB" sz="2400" dirty="0"/>
              <a:t>http://qnamaker.ai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------------------------------------------------------</a:t>
            </a:r>
          </a:p>
          <a:p>
            <a:pPr lvl="1" fontAlgn="ctr"/>
            <a:endParaRPr lang="en-US" b="1" dirty="0"/>
          </a:p>
          <a:p>
            <a:pPr lvl="1" fontAlgn="ctr"/>
            <a:r>
              <a:rPr lang="en-US" b="1" dirty="0"/>
              <a:t>Brief overview of the QnA maker</a:t>
            </a:r>
            <a:endParaRPr lang="en-US" dirty="0"/>
          </a:p>
          <a:p>
            <a:pPr lvl="1" fontAlgn="ctr"/>
            <a:r>
              <a:rPr lang="en-US" b="1" dirty="0"/>
              <a:t>Sign into qnamaker.ai</a:t>
            </a:r>
            <a:endParaRPr lang="en-US" dirty="0"/>
          </a:p>
          <a:p>
            <a:pPr lvl="1" fontAlgn="ctr"/>
            <a:r>
              <a:rPr lang="en-US" b="1" dirty="0"/>
              <a:t>Create a new service using </a:t>
            </a:r>
            <a:r>
              <a:rPr lang="en-GB" b="1" dirty="0">
                <a:hlinkClick r:id="rId3"/>
              </a:rPr>
              <a:t>https://azure.microsoft.com/en-gb/support/faq/</a:t>
            </a:r>
            <a:endParaRPr lang="en-GB" dirty="0"/>
          </a:p>
          <a:p>
            <a:pPr lvl="1" fontAlgn="ctr"/>
            <a:r>
              <a:rPr lang="en-GB" b="1" dirty="0"/>
              <a:t>Try "</a:t>
            </a:r>
            <a:r>
              <a:rPr lang="en-US" b="1" dirty="0"/>
              <a:t>What does it mean if a service is in preview" -&gt; show that we receive the right answer</a:t>
            </a:r>
            <a:endParaRPr lang="en-GB" dirty="0"/>
          </a:p>
          <a:p>
            <a:pPr lvl="1" fontAlgn="ctr"/>
            <a:r>
              <a:rPr lang="en-US" b="1" dirty="0"/>
              <a:t>Talk about training</a:t>
            </a:r>
            <a:endParaRPr lang="en-US" dirty="0"/>
          </a:p>
          <a:p>
            <a:pPr lvl="2" fontAlgn="ctr"/>
            <a:r>
              <a:rPr lang="en-US" b="1" dirty="0"/>
              <a:t>Try "How do I raise a support request?" -&gt; We get an answer but not the right one. Let's type "How do I submit a support request?" -&gt; Get the right answer and add "How do I raise a support ticket?" as alternative phrase and re-train</a:t>
            </a:r>
            <a:endParaRPr lang="en-US" dirty="0"/>
          </a:p>
          <a:p>
            <a:pPr lvl="2" fontAlgn="ctr"/>
            <a:r>
              <a:rPr lang="en-US" b="1" dirty="0"/>
              <a:t>Now try "How do I create a ticket with support?" -&gt; get the right answer</a:t>
            </a:r>
            <a:endParaRPr lang="en-US" dirty="0"/>
          </a:p>
          <a:p>
            <a:pPr lvl="1" fontAlgn="ctr"/>
            <a:r>
              <a:rPr lang="en-US" b="1" dirty="0"/>
              <a:t>Publish the service</a:t>
            </a:r>
            <a:endParaRPr lang="en-US" dirty="0"/>
          </a:p>
          <a:p>
            <a:pPr lvl="1" fontAlgn="ctr"/>
            <a:r>
              <a:rPr lang="en-US" b="1" dirty="0"/>
              <a:t>Switch to bot demo in VS and show how we are calling our QnA Maker service and demo the bot</a:t>
            </a:r>
            <a:endParaRPr lang="en-US" dirty="0"/>
          </a:p>
          <a:p>
            <a:pPr lvl="1" fontAlgn="ctr"/>
            <a:r>
              <a:rPr lang="en-US" b="1" dirty="0"/>
              <a:t>Maybe show my </a:t>
            </a:r>
            <a:r>
              <a:rPr lang="en-US" b="1" dirty="0" err="1"/>
              <a:t>QnAMakerDialog</a:t>
            </a:r>
            <a:r>
              <a:rPr lang="en-US" b="1" dirty="0"/>
              <a:t> available on </a:t>
            </a:r>
            <a:r>
              <a:rPr lang="en-US" b="1" dirty="0" err="1"/>
              <a:t>NuGet</a:t>
            </a:r>
            <a:r>
              <a:rPr lang="en-US" b="1" dirty="0"/>
              <a:t>??? </a:t>
            </a:r>
            <a:r>
              <a:rPr lang="en-US" b="1" dirty="0">
                <a:solidFill>
                  <a:srgbClr val="FF0000"/>
                </a:solidFill>
              </a:rPr>
              <a:t>YES</a:t>
            </a:r>
            <a:endParaRPr lang="en-US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541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Lets take a look at the 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07351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1108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we have an </a:t>
            </a:r>
            <a:r>
              <a:rPr lang="en-GB" dirty="0" err="1"/>
              <a:t>api</a:t>
            </a:r>
            <a:r>
              <a:rPr lang="en-GB" dirty="0"/>
              <a:t> that we can consume with any app, but it makes sense to hook it up to a bot so lets see how easy it is to do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0478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final topic we will cover briefly deals with layering in natural language processing using luis.ai to recognise users intent.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818369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76223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taking those concepts through a home automation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86996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Portal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define intents and entities, and to train the model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Api</a:t>
            </a:r>
            <a:endParaRPr lang="en-GB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Used to consume the model, i.e. understand the intent of sentences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56123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Helpful to understand what a chatbot actually is because the term bot is quite overloaded</a:t>
            </a:r>
          </a:p>
          <a:p>
            <a:endParaRPr lang="en-GB" dirty="0"/>
          </a:p>
          <a:p>
            <a:r>
              <a:rPr lang="en-GB" dirty="0"/>
              <a:t>So by way of example you will see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492563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 </a:t>
            </a:r>
            <a:r>
              <a:rPr lang="en-GB" dirty="0"/>
              <a:t>want to create a chatbot to set the temperature turn on lights etc, but I want it to be natural and work with plain English</a:t>
            </a:r>
          </a:p>
          <a:p>
            <a:endParaRPr lang="en-GB" dirty="0"/>
          </a:p>
          <a:p>
            <a:r>
              <a:rPr lang="en-GB" dirty="0"/>
              <a:t>So I’ve created a model in luis.ai which I am showing you as screenshots for expediency.</a:t>
            </a:r>
          </a:p>
          <a:p>
            <a:endParaRPr lang="en-GB" dirty="0"/>
          </a:p>
          <a:p>
            <a:r>
              <a:rPr lang="en-GB" dirty="0"/>
              <a:t>This is deployed out and available as an API endpoint.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A8EFE-5EFD-4A43-981A-81E04833C2BC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101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I have a list of ENTITIES as discussed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4403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6 intents for different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8442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 click into the intents I can see example utterances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6005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with that in mind, this is what we want to achieve.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50482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Lets take a look at how we can do it</a:t>
            </a:r>
          </a:p>
          <a:p>
            <a:endParaRPr lang="en-GB" dirty="0"/>
          </a:p>
          <a:p>
            <a:r>
              <a:rPr lang="en-GB" dirty="0"/>
              <a:t>Facebook messenger bot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92559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There’s more , but these are the important ones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446618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Introductions and Agenda (2 Mins)</a:t>
            </a:r>
          </a:p>
          <a:p>
            <a:endParaRPr lang="en-GB" dirty="0"/>
          </a:p>
          <a:p>
            <a:r>
              <a:rPr lang="en-GB" dirty="0"/>
              <a:t>Introduce Simon, Gary, James</a:t>
            </a:r>
          </a:p>
          <a:p>
            <a:r>
              <a:rPr lang="en-GB" dirty="0"/>
              <a:t>Set expectations: intro to bot framework.  </a:t>
            </a:r>
          </a:p>
          <a:p>
            <a:r>
              <a:rPr lang="en-GB" dirty="0"/>
              <a:t>Very quick demo of JUST EAT to show what a bot is</a:t>
            </a:r>
          </a:p>
          <a:p>
            <a:r>
              <a:rPr lang="en-GB" dirty="0"/>
              <a:t>What we are going to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01830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am calling a bot, a software application that is delivered over messaging applications</a:t>
            </a:r>
          </a:p>
          <a:p>
            <a:endParaRPr lang="en-GB" dirty="0"/>
          </a:p>
          <a:p>
            <a:r>
              <a:rPr lang="en-GB" dirty="0"/>
              <a:t>This may use a conversational interface, or command and control</a:t>
            </a:r>
          </a:p>
          <a:p>
            <a:endParaRPr lang="en-GB" dirty="0"/>
          </a:p>
          <a:p>
            <a:r>
              <a:rPr lang="en-GB" dirty="0"/>
              <a:t>This example is </a:t>
            </a:r>
            <a:r>
              <a:rPr lang="en-GB" dirty="0" err="1"/>
              <a:t>skyscanner</a:t>
            </a:r>
            <a:r>
              <a:rPr lang="en-GB" dirty="0"/>
              <a:t>, it lets you find out about flights without installing any software</a:t>
            </a:r>
          </a:p>
          <a:p>
            <a:endParaRPr lang="en-GB" dirty="0"/>
          </a:p>
          <a:p>
            <a:r>
              <a:rPr lang="en-GB" dirty="0"/>
              <a:t>It’s a nice natural—in this case conversational– interface</a:t>
            </a:r>
          </a:p>
          <a:p>
            <a:endParaRPr lang="en-GB" dirty="0"/>
          </a:p>
          <a:p>
            <a:r>
              <a:rPr lang="en-GB" dirty="0"/>
              <a:t>That has a really low barrier to entry.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670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also consider less conventional applications “accessible through email” as bots as well</a:t>
            </a:r>
          </a:p>
          <a:p>
            <a:endParaRPr lang="en-GB" dirty="0"/>
          </a:p>
          <a:p>
            <a:r>
              <a:rPr lang="en-GB" b="1" dirty="0"/>
              <a:t>x.ai</a:t>
            </a:r>
            <a:r>
              <a:rPr lang="en-GB" dirty="0"/>
              <a:t> is a popular scheduling assistant, that can help avoid scheduling ping pong between meeting participants.  Microsoft have a similar email scheduling bot </a:t>
            </a:r>
            <a:r>
              <a:rPr lang="en-GB" b="1" dirty="0" err="1"/>
              <a:t>calendar.help</a:t>
            </a: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BC50C-69C8-49E7-B2DD-7B5FE1767E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092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 was a quick definition of a bot, so lets talk about why they have become popular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2378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big selling point is distribution.</a:t>
            </a:r>
          </a:p>
          <a:p>
            <a:br>
              <a:rPr lang="en-US" dirty="0"/>
            </a:br>
            <a:r>
              <a:rPr lang="en-US" dirty="0"/>
              <a:t>Everyone has a device on them.  People are addicted to their phones, and particularly messenger apps.</a:t>
            </a:r>
          </a:p>
          <a:p>
            <a:endParaRPr lang="en-US" dirty="0"/>
          </a:p>
          <a:p>
            <a:r>
              <a:rPr lang="en-US" dirty="0"/>
              <a:t>Chatbots take advantage of this by using messenger apps and virtual assistants to reach users where they are already active.</a:t>
            </a:r>
          </a:p>
          <a:p>
            <a:endParaRPr lang="en-US" dirty="0"/>
          </a:p>
          <a:p>
            <a:r>
              <a:rPr lang="en-US" dirty="0"/>
              <a:t>Take a look at your phone home screen. Count how many messaging/assistant apps you have on there.  Count things like email too because you have seen that chatbots can be delivered across all these channels.</a:t>
            </a:r>
          </a:p>
          <a:p>
            <a:endParaRPr lang="en-US" dirty="0"/>
          </a:p>
          <a:p>
            <a:r>
              <a:rPr lang="en-US" dirty="0"/>
              <a:t>It’s a really compelling distribution story and I think it is the number one reason for chatbot hype.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7183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So digging into it from a bot framework perspective.  There are 12 messaging channels supporting messaging apps and virtual assistants.  3 new channels were announced at //BUILD –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Bing search</a:t>
            </a:r>
          </a:p>
          <a:p>
            <a:pPr marL="171450" indent="-171450">
              <a:buFontTx/>
              <a:buChar char="-"/>
            </a:pPr>
            <a:r>
              <a:rPr lang="en-GB" dirty="0"/>
              <a:t>Skype for business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cortana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819D8-2EF1-4D03-91A7-5EC8B229834B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9032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0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71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95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+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802" y="342356"/>
            <a:ext cx="6908787" cy="120565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0802" y="1055267"/>
            <a:ext cx="6908787" cy="5580660"/>
          </a:xfrm>
        </p:spPr>
        <p:txBody>
          <a:bodyPr>
            <a:noAutofit/>
          </a:bodyPr>
          <a:lstStyle>
            <a:lvl1pPr marL="0" indent="0">
              <a:spcAft>
                <a:spcPts val="588"/>
              </a:spcAft>
              <a:buFontTx/>
              <a:buNone/>
              <a:defRPr sz="2745" i="1">
                <a:solidFill>
                  <a:schemeClr val="tx2"/>
                </a:solidFill>
                <a:latin typeface="+mj-lt"/>
              </a:defRPr>
            </a:lvl1pPr>
            <a:lvl2pPr marL="89587" indent="0">
              <a:lnSpc>
                <a:spcPct val="100000"/>
              </a:lnSpc>
              <a:spcBef>
                <a:spcPts val="0"/>
              </a:spcBef>
              <a:buFontTx/>
              <a:buNone/>
              <a:defRPr sz="1961">
                <a:latin typeface="+mn-lt"/>
              </a:defRPr>
            </a:lvl2pPr>
            <a:lvl3pPr marL="913698" indent="0">
              <a:buFontTx/>
              <a:buNone/>
              <a:defRPr/>
            </a:lvl3pPr>
            <a:lvl4pPr marL="1370547" indent="0">
              <a:buFontTx/>
              <a:buNone/>
              <a:defRPr/>
            </a:lvl4pPr>
          </a:lstStyle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4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3841">
              <a:defRPr/>
            </a:pPr>
            <a:fld id="{0A164282-434E-41D4-9582-783D542A7B68}" type="slidenum">
              <a:rPr lang="en-US" sz="1765" smtClean="0">
                <a:solidFill>
                  <a:srgbClr val="505050"/>
                </a:solidFill>
              </a:rPr>
              <a:pPr defTabSz="913841">
                <a:defRPr/>
              </a:pPr>
              <a:t>‹#›</a:t>
            </a:fld>
            <a:endParaRPr lang="en-US" sz="1765" dirty="0">
              <a:solidFill>
                <a:srgbClr val="505050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7673400" y="0"/>
            <a:ext cx="451860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3" hasCustomPrompt="1"/>
          </p:nvPr>
        </p:nvSpPr>
        <p:spPr>
          <a:xfrm>
            <a:off x="7996113" y="1171498"/>
            <a:ext cx="3992079" cy="544984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745" i="1">
                <a:solidFill>
                  <a:schemeClr val="bg1"/>
                </a:solidFill>
                <a:latin typeface="+mj-lt"/>
              </a:defRPr>
            </a:lvl1pPr>
            <a:lvl2pPr marL="89587" marR="0" indent="0" algn="l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65" b="0">
                <a:solidFill>
                  <a:schemeClr val="bg1"/>
                </a:solidFill>
                <a:latin typeface="+mn-lt"/>
              </a:defRPr>
            </a:lvl2pPr>
            <a:lvl3pPr marL="913698" indent="0">
              <a:buFontTx/>
              <a:buNone/>
              <a:defRPr/>
            </a:lvl3pPr>
            <a:lvl4pPr marL="1370547" indent="0">
              <a:buFontTx/>
              <a:buNone/>
              <a:defRPr/>
            </a:lvl4pPr>
          </a:lstStyle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endParaRPr lang="en-US" dirty="0"/>
          </a:p>
          <a:p>
            <a:pPr marL="89587" marR="0" lvl="1" indent="0" algn="l" defTabSz="913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5379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3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26" y="6041180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9251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4757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77335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84775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1727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50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745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4872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8181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24425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9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548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406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3704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90452">
                      <a:schemeClr val="bg2"/>
                    </a:gs>
                    <a:gs pos="77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100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18419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789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041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705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80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67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09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0328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1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949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1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2980725"/>
            <a:ext cx="4482315" cy="896551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294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765416" y="0"/>
            <a:ext cx="7426585" cy="6858000"/>
          </a:xfrm>
          <a:solidFill>
            <a:schemeClr val="accent2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353"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55441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1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7210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990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113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1701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4669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3641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82568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9C40-7ED1-4034-947E-783F823E1E1B}" type="datetimeFigureOut">
              <a:rPr lang="en-US" smtClean="0"/>
              <a:t>10/13/2017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138F-B955-46B1-93CD-63A17045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899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365781"/>
            <a:ext cx="11653523" cy="13245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9240" y="6356803"/>
            <a:ext cx="2742188" cy="364224"/>
          </a:xfrm>
        </p:spPr>
        <p:txBody>
          <a:bodyPr/>
          <a:lstStyle/>
          <a:p>
            <a:fld id="{98DE02BA-56F8-450C-830E-2388E79777B6}" type="datetimeFigureOut">
              <a:rPr lang="en-US" smtClean="0"/>
              <a:t>10/13/2017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574" y="6356803"/>
            <a:ext cx="2742188" cy="364224"/>
          </a:xfrm>
        </p:spPr>
        <p:txBody>
          <a:bodyPr/>
          <a:lstStyle/>
          <a:p>
            <a:fld id="{A74A6A86-2AAF-4694-9CCA-05FE93E7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17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2738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8652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7482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13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13/10/2017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22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ACKGROU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292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37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13/10/2017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42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13/10/2017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91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C2DB-D87F-499A-AB71-48CD17E14DC8}" type="datetimeFigureOut">
              <a:rPr lang="en-GB" smtClean="0"/>
              <a:t>13/10/2017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14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C2DB-D87F-499A-AB71-48CD17E14DC8}" type="datetimeFigureOut">
              <a:rPr lang="en-GB" smtClean="0"/>
              <a:t>13/10/2017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9D302-7009-4C32-9929-C34F0F5F6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76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8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64">
          <p15:clr>
            <a:srgbClr val="5ACBF0"/>
          </p15:clr>
        </p15:guide>
        <p15:guide id="4" pos="1352">
          <p15:clr>
            <a:srgbClr val="5ACBF0"/>
          </p15:clr>
        </p15:guide>
        <p15:guide id="5" pos="1939">
          <p15:clr>
            <a:srgbClr val="5ACBF0"/>
          </p15:clr>
        </p15:guide>
        <p15:guide id="6" pos="2527">
          <p15:clr>
            <a:srgbClr val="5ACBF0"/>
          </p15:clr>
        </p15:guide>
        <p15:guide id="7" pos="3114">
          <p15:clr>
            <a:srgbClr val="5ACBF0"/>
          </p15:clr>
        </p15:guide>
        <p15:guide id="8" pos="3702">
          <p15:clr>
            <a:srgbClr val="5ACBF0"/>
          </p15:clr>
        </p15:guide>
        <p15:guide id="9" pos="4289">
          <p15:clr>
            <a:srgbClr val="5ACBF0"/>
          </p15:clr>
        </p15:guide>
        <p15:guide id="10" pos="4877">
          <p15:clr>
            <a:srgbClr val="5ACBF0"/>
          </p15:clr>
        </p15:guide>
        <p15:guide id="11" pos="5464">
          <p15:clr>
            <a:srgbClr val="5ACBF0"/>
          </p15:clr>
        </p15:guide>
        <p15:guide id="12" pos="6052">
          <p15:clr>
            <a:srgbClr val="5ACBF0"/>
          </p15:clr>
        </p15:guide>
        <p15:guide id="13" pos="6640">
          <p15:clr>
            <a:srgbClr val="5ACBF0"/>
          </p15:clr>
        </p15:guide>
        <p15:guide id="14" pos="7227">
          <p15:clr>
            <a:srgbClr val="5ACBF0"/>
          </p15:clr>
        </p15:guide>
        <p15:guide id="15" pos="7815">
          <p15:clr>
            <a:srgbClr val="5ACBF0"/>
          </p15:clr>
        </p15:guide>
        <p15:guide id="16" pos="294">
          <p15:clr>
            <a:srgbClr val="C35EA4"/>
          </p15:clr>
        </p15:guide>
        <p15:guide id="17" pos="7697">
          <p15:clr>
            <a:srgbClr val="C35EA4"/>
          </p15:clr>
        </p15:guide>
        <p15:guide id="18" orient="horz" pos="778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1953">
          <p15:clr>
            <a:srgbClr val="5ACBF0"/>
          </p15:clr>
        </p15:guide>
        <p15:guide id="21" orient="horz" pos="2541">
          <p15:clr>
            <a:srgbClr val="5ACBF0"/>
          </p15:clr>
        </p15:guide>
        <p15:guide id="22" orient="horz" pos="3128">
          <p15:clr>
            <a:srgbClr val="5ACBF0"/>
          </p15:clr>
        </p15:guide>
        <p15:guide id="23" orient="horz" pos="3716">
          <p15:clr>
            <a:srgbClr val="5ACBF0"/>
          </p15:clr>
        </p15:guide>
        <p15:guide id="24" orient="horz" pos="4303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86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842" y="365781"/>
            <a:ext cx="10514316" cy="132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842" y="1825791"/>
            <a:ext cx="10514316" cy="43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/>
              <a:t>10/13/2017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81" y="6356803"/>
            <a:ext cx="411483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0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9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65.png"/><Relationship Id="rId9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F5AB41-F751-4A4D-A5FD-20ED30FBB1B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4529" y="4651473"/>
            <a:ext cx="4054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 MVP &amp;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Development Consultant</a:t>
            </a:r>
          </a:p>
          <a:p>
            <a:pPr marL="0" marR="0" lvl="0" indent="0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Black Marble</a:t>
            </a: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b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</a:br>
            <a:r>
              <a:rPr kumimoji="0" lang="en-AU" sz="200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kumimoji="0" lang="en-AU" sz="200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000" u="none" strike="noStrike" kern="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14910"/>
            <a:ext cx="121412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Introduction to 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Microsoft Bot Framework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40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8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@dddnorth</a:t>
            </a:r>
            <a:endParaRPr kumimoji="0" lang="en-AU" sz="360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8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64529" y="4018155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0" y="4166450"/>
            <a:ext cx="2404306" cy="970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01" y="5443878"/>
            <a:ext cx="2284356" cy="114217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482492" y="5819525"/>
            <a:ext cx="486831" cy="444910"/>
            <a:chOff x="6430358" y="4771570"/>
            <a:chExt cx="303099" cy="276999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9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0BB9A74-C5D0-4713-B236-1274BB04143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2" descr="https://blogs-images.forbes.com/gartnergroup/files/2016/08/Emerging-Technology-Hype-Cycle-for-2016_Infographic_no-url-01-Forbes-1200x950.png">
            <a:extLst>
              <a:ext uri="{FF2B5EF4-FFF2-40B4-BE49-F238E27FC236}">
                <a16:creationId xmlns:a16="http://schemas.microsoft.com/office/drawing/2014/main" id="{1E204689-D0A1-4BE4-929A-6AF87DD8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88" y="1301186"/>
            <a:ext cx="6749223" cy="534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5CB7A0-803D-4E5D-BDBE-17156E3188C5}"/>
              </a:ext>
            </a:extLst>
          </p:cNvPr>
          <p:cNvSpPr/>
          <p:nvPr/>
        </p:nvSpPr>
        <p:spPr>
          <a:xfrm>
            <a:off x="619888" y="1301186"/>
            <a:ext cx="6749223" cy="534298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Year of the chatbot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3" name="Picture 2" descr="https://blogs-images.forbes.com/gartnergroup/files/2016/08/Emerging-Technology-Hype-Cycle-for-2016_Infographic_no-url-01-Forbes-1200x950.png">
            <a:extLst>
              <a:ext uri="{FF2B5EF4-FFF2-40B4-BE49-F238E27FC236}">
                <a16:creationId xmlns:a16="http://schemas.microsoft.com/office/drawing/2014/main" id="{528BB6EC-A0F6-474E-A941-DE402BD4F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" t="39108" r="66508" b="50909"/>
          <a:stretch/>
        </p:blipFill>
        <p:spPr bwMode="auto">
          <a:xfrm>
            <a:off x="1089660" y="3391479"/>
            <a:ext cx="1790700" cy="5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75" y="2288095"/>
            <a:ext cx="4648734" cy="2615378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12668504" y="-1442243"/>
            <a:ext cx="4648734" cy="1695474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Hype mostly around distribution</a:t>
            </a:r>
          </a:p>
          <a:p>
            <a:pPr marL="0" indent="0">
              <a:buNone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But also.. natural language and the AI landscape</a:t>
            </a:r>
          </a:p>
          <a:p>
            <a:pPr marL="0" indent="0">
              <a:buNone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https://blogs-images.forbes.com/gartnergroup/files/2016/08/Emerging-Technology-Hype-Cycle-for-2016_Infographic_no-url-01-Forbes-1200x95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" t="24234" r="65637" b="38906"/>
          <a:stretch/>
        </p:blipFill>
        <p:spPr bwMode="auto">
          <a:xfrm>
            <a:off x="-2229992" y="2934039"/>
            <a:ext cx="1969434" cy="196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72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2029CA-E09E-4755-BE95-29ECE25361B8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86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And a virtual assistant device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-206558" y="2233214"/>
            <a:ext cx="11853706" cy="3628742"/>
            <a:chOff x="560884" y="2184229"/>
            <a:chExt cx="10885899" cy="3332470"/>
          </a:xfrm>
        </p:grpSpPr>
        <p:pic>
          <p:nvPicPr>
            <p:cNvPr id="17" name="Picture 16" descr="A picture containing sitting, indoor&#10;&#10;Description generated with high confidence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2319" y="2594692"/>
              <a:ext cx="3537345" cy="2299274"/>
            </a:xfrm>
            <a:prstGeom prst="rect">
              <a:avLst/>
            </a:prstGeom>
          </p:spPr>
        </p:pic>
        <p:pic>
          <p:nvPicPr>
            <p:cNvPr id="39" name="Picture 38" descr="A picture containing indoor, bottle, thing, next&#10;&#10;Description generated with high confidence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664" y="2184229"/>
              <a:ext cx="3517119" cy="3332470"/>
            </a:xfrm>
            <a:prstGeom prst="rect">
              <a:avLst/>
            </a:prstGeom>
          </p:spPr>
        </p:pic>
        <p:pic>
          <p:nvPicPr>
            <p:cNvPr id="89" name="Picture 88" descr="A picture containing thing&#10;&#10;Description generated with very high confidence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0884" y="2535320"/>
              <a:ext cx="3517120" cy="241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6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9E88AAE-0494-42DF-AC07-E178606B46B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Use cases are everywhere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71821" y="1537321"/>
            <a:ext cx="2544233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Customer Service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218157" y="1537321"/>
            <a:ext cx="2854111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Help Desk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3022275" y="1544126"/>
            <a:ext cx="294694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Shopping Experience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278488" y="1555371"/>
            <a:ext cx="2704717" cy="621567"/>
          </a:xfrm>
          <a:prstGeom prst="rect">
            <a:avLst/>
          </a:prstGeom>
          <a:solidFill>
            <a:srgbClr val="00B0F0"/>
          </a:solidFill>
        </p:spPr>
        <p:txBody>
          <a:bodyPr vert="horz" lIns="80671" tIns="80671" rIns="80671" bIns="80671" rtlCol="0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>
              <a:lnSpc>
                <a:spcPct val="100000"/>
              </a:lnSpc>
              <a:defRPr/>
            </a:pPr>
            <a:r>
              <a:rPr lang="en-US" sz="1400" dirty="0">
                <a:solidFill>
                  <a:srgbClr val="FFFFFF"/>
                </a:solidFill>
                <a:ea typeface="Segoe UI" panose="020B0502040204020203" pitchFamily="34" charset="0"/>
              </a:rPr>
              <a:t>  </a:t>
            </a:r>
            <a:r>
              <a:rPr lang="en-US" sz="2000" b="1" dirty="0">
                <a:solidFill>
                  <a:srgbClr val="FFFFFF"/>
                </a:solidFill>
                <a:ea typeface="Segoe UI" panose="020B0502040204020203" pitchFamily="34" charset="0"/>
              </a:rPr>
              <a:t>Employee Support</a:t>
            </a:r>
            <a:endParaRPr lang="en-US" sz="1400" b="1" dirty="0">
              <a:solidFill>
                <a:srgbClr val="FFFFFF"/>
              </a:solidFill>
              <a:ea typeface="Segoe UI" panose="020B0502040204020203" pitchFamily="34" charset="0"/>
            </a:endParaRP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163007" y="2365687"/>
            <a:ext cx="2757936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FAQ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Account queries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Resolve order issues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Parcel Tracking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Transport queries (bus, train)</a:t>
            </a:r>
            <a:endParaRPr lang="en-US" sz="5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 Placeholder 7"/>
          <p:cNvSpPr txBox="1">
            <a:spLocks/>
          </p:cNvSpPr>
          <p:nvPr/>
        </p:nvSpPr>
        <p:spPr>
          <a:xfrm>
            <a:off x="6331538" y="2385735"/>
            <a:ext cx="2847421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Problem troubleshooting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New user on-boarding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Response suggestion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3064988" y="2353739"/>
            <a:ext cx="3122504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Recommend product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Flight, hotel booking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Improving search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Find the right product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9276848" y="2385735"/>
            <a:ext cx="2803112" cy="3380219"/>
          </a:xfrm>
          <a:prstGeom prst="rect">
            <a:avLst/>
          </a:prstGeom>
        </p:spPr>
        <p:txBody>
          <a:bodyPr vert="horz" lIns="80671" tIns="80671" rIns="0" bIns="80671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Product information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Data insights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Find the right expert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HR – booking holiday, fault reporting</a:t>
            </a:r>
          </a:p>
          <a:p>
            <a:pPr marL="171430" indent="-17143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Meeting room booking</a:t>
            </a:r>
          </a:p>
          <a:p>
            <a:pPr marL="171450" indent="-171450" defTabSz="914437">
              <a:lnSpc>
                <a:spcPct val="113999"/>
              </a:lnSpc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56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9F1BB3-7CD9-41B2-B21E-788247E88FE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Bot Framework?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0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CCFCA4-FD20-4CF4-8919-B18B41EC5EA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26485"/>
          <a:stretch/>
        </p:blipFill>
        <p:spPr>
          <a:xfrm>
            <a:off x="6664850" y="727946"/>
            <a:ext cx="5718519" cy="59439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888" y="2861283"/>
            <a:ext cx="9038951" cy="223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455">
              <a:lnSpc>
                <a:spcPct val="150000"/>
              </a:lnSpc>
              <a:defRPr/>
            </a:pPr>
            <a:r>
              <a:rPr lang="en-US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Build, host and maintain </a:t>
            </a:r>
            <a:r>
              <a:rPr lang="en-US" sz="2800" kern="0" dirty="0">
                <a:solidFill>
                  <a:srgbClr val="3A96D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one</a:t>
            </a:r>
            <a:r>
              <a:rPr lang="en-US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chatbot</a:t>
            </a:r>
          </a:p>
          <a:p>
            <a:pPr defTabSz="896455">
              <a:lnSpc>
                <a:spcPct val="150000"/>
              </a:lnSpc>
              <a:defRPr/>
            </a:pPr>
            <a:endParaRPr lang="en-US" sz="500" kern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defTabSz="896455">
              <a:lnSpc>
                <a:spcPct val="150000"/>
              </a:lnSpc>
              <a:defRPr/>
            </a:pPr>
            <a:r>
              <a:rPr lang="en-US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Target </a:t>
            </a:r>
            <a:r>
              <a:rPr lang="en-US" sz="2800" kern="0" dirty="0">
                <a:solidFill>
                  <a:srgbClr val="3A96D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multiple</a:t>
            </a:r>
            <a:r>
              <a:rPr lang="en-US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channels</a:t>
            </a:r>
          </a:p>
          <a:p>
            <a:pPr defTabSz="896455">
              <a:defRPr/>
            </a:pPr>
            <a:endParaRPr lang="en-US" sz="2400" kern="0" dirty="0">
              <a:solidFill>
                <a:srgbClr val="00206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defTabSz="896455">
              <a:defRPr/>
            </a:pPr>
            <a:endParaRPr lang="en-US" sz="2400" kern="0" dirty="0">
              <a:solidFill>
                <a:srgbClr val="00206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2FDC2B6-68D0-49C5-81EC-EDCACC4505D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Bot Framework Architecture</a:t>
            </a:r>
            <a:endParaRPr lang="en-US" sz="5399" dirty="0">
              <a:ea typeface="Roboto" panose="02000000000000000000" pitchFamily="2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470627" y="2503933"/>
            <a:ext cx="2902226" cy="2283480"/>
            <a:chOff x="4524292" y="2638377"/>
            <a:chExt cx="2902226" cy="2283480"/>
          </a:xfrm>
        </p:grpSpPr>
        <p:sp>
          <p:nvSpPr>
            <p:cNvPr id="24" name="Rectangle 23"/>
            <p:cNvSpPr/>
            <p:nvPr/>
          </p:nvSpPr>
          <p:spPr>
            <a:xfrm>
              <a:off x="4643405" y="2973789"/>
              <a:ext cx="2664000" cy="1872000"/>
            </a:xfrm>
            <a:prstGeom prst="rect">
              <a:avLst/>
            </a:prstGeom>
            <a:solidFill>
              <a:srgbClr val="1B72B7"/>
            </a:solidFill>
            <a:ln w="12700" cap="flat" cmpd="sng" algn="ctr">
              <a:solidFill>
                <a:srgbClr val="1B72B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Routes messages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Manages state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Bot registration, directory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Session tracking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Services (translation…)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Per-user, per-bot storage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SDK, APIs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524292" y="2638377"/>
              <a:ext cx="2902226" cy="228348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Bot Connector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22687" y="2520564"/>
            <a:ext cx="2752346" cy="2250219"/>
            <a:chOff x="1522687" y="2520564"/>
            <a:chExt cx="2752346" cy="2250219"/>
          </a:xfrm>
        </p:grpSpPr>
        <p:sp>
          <p:nvSpPr>
            <p:cNvPr id="27" name="Arrow: Left-Right 26"/>
            <p:cNvSpPr/>
            <p:nvPr/>
          </p:nvSpPr>
          <p:spPr>
            <a:xfrm>
              <a:off x="3555033" y="3555673"/>
              <a:ext cx="720000" cy="180000"/>
            </a:xfrm>
            <a:prstGeom prst="leftRightArrow">
              <a:avLst/>
            </a:prstGeom>
            <a:solidFill>
              <a:srgbClr val="1B72B7"/>
            </a:solidFill>
            <a:ln w="12700" cap="flat" cmpd="sng" algn="ctr">
              <a:solidFill>
                <a:srgbClr val="1B72B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522687" y="2520564"/>
              <a:ext cx="1836752" cy="2250219"/>
              <a:chOff x="1892410" y="3140765"/>
              <a:chExt cx="1836752" cy="2250219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964786" y="3641697"/>
                <a:ext cx="1692000" cy="1679951"/>
                <a:chOff x="1960422" y="3641697"/>
                <a:chExt cx="1692000" cy="1679951"/>
              </a:xfrm>
            </p:grpSpPr>
            <p:sp>
              <p:nvSpPr>
                <p:cNvPr id="31" name="Rectangle 30"/>
                <p:cNvSpPr/>
                <p:nvPr/>
              </p:nvSpPr>
              <p:spPr bwMode="auto">
                <a:xfrm>
                  <a:off x="1960422" y="4529648"/>
                  <a:ext cx="1692000" cy="792000"/>
                </a:xfrm>
                <a:prstGeom prst="rect">
                  <a:avLst/>
                </a:prstGeom>
                <a:solidFill>
                  <a:srgbClr val="F97923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293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  <a:t>Bot Builder SDK</a:t>
                  </a:r>
                  <a:b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</a:b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  <a:t>(Node.js + C#)</a:t>
                  </a: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960422" y="3641697"/>
                  <a:ext cx="1692000" cy="792000"/>
                </a:xfrm>
                <a:prstGeom prst="rect">
                  <a:avLst/>
                </a:prstGeom>
                <a:solidFill>
                  <a:sysClr val="windowText" lastClr="000000">
                    <a:lumMod val="110000"/>
                    <a:satMod val="105000"/>
                    <a:tint val="67000"/>
                  </a:sysClr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Your Bot logic</a:t>
                  </a:r>
                </a:p>
              </p:txBody>
            </p:sp>
          </p:grpSp>
          <p:sp>
            <p:nvSpPr>
              <p:cNvPr id="30" name="Rectangle 29"/>
              <p:cNvSpPr/>
              <p:nvPr/>
            </p:nvSpPr>
            <p:spPr>
              <a:xfrm>
                <a:off x="1892410" y="3140765"/>
                <a:ext cx="1836752" cy="2250219"/>
              </a:xfrm>
              <a:prstGeom prst="rect">
                <a:avLst/>
              </a:prstGeom>
              <a:noFill/>
              <a:ln w="12700" cap="flat" cmpd="sng" algn="ctr">
                <a:solidFill>
                  <a:srgbClr val="F97923">
                    <a:shade val="50000"/>
                  </a:srgbClr>
                </a:solidFill>
                <a:prstDash val="dash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Your Bot’s web service</a:t>
                </a: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7568447" y="1648015"/>
            <a:ext cx="3324840" cy="4058450"/>
            <a:chOff x="7568447" y="1648015"/>
            <a:chExt cx="3324840" cy="4058450"/>
          </a:xfrm>
        </p:grpSpPr>
        <p:sp>
          <p:nvSpPr>
            <p:cNvPr id="34" name="Arrow: Left-Right 33"/>
            <p:cNvSpPr/>
            <p:nvPr/>
          </p:nvSpPr>
          <p:spPr>
            <a:xfrm>
              <a:off x="7568447" y="3587240"/>
              <a:ext cx="720000" cy="180000"/>
            </a:xfrm>
            <a:prstGeom prst="leftRightArrow">
              <a:avLst/>
            </a:prstGeom>
            <a:solidFill>
              <a:srgbClr val="1B72B7"/>
            </a:solidFill>
            <a:ln w="12700" cap="flat" cmpd="sng" algn="ctr">
              <a:solidFill>
                <a:srgbClr val="1B72B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0409" y="1648015"/>
              <a:ext cx="2282878" cy="4058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568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0C3ACF-00DE-441B-8E41-51AC22AB4F29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Your first chatbot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89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53241E-D0EB-464F-934C-8A797DE5C8D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7677DE-B7BA-44BC-96E8-372BACB0AC93}"/>
              </a:ext>
            </a:extLst>
          </p:cNvPr>
          <p:cNvSpPr/>
          <p:nvPr/>
        </p:nvSpPr>
        <p:spPr bwMode="auto">
          <a:xfrm>
            <a:off x="4943475" y="-130629"/>
            <a:ext cx="7275513" cy="7576458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43373" y="278177"/>
            <a:ext cx="11655078" cy="899537"/>
          </a:xfrm>
        </p:spPr>
        <p:txBody>
          <a:bodyPr/>
          <a:lstStyle/>
          <a:p>
            <a:r>
              <a:rPr lang="en-GB" sz="5294" dirty="0">
                <a:cs typeface="Segoe UI Semibold" panose="020B0702040204020203" pitchFamily="34" charset="0"/>
              </a:rPr>
              <a:t>Register</a:t>
            </a:r>
            <a:endParaRPr lang="en-GB" dirty="0">
              <a:cs typeface="Segoe UI Semibold" panose="020B07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0350" y="2531138"/>
            <a:ext cx="4719229" cy="2252924"/>
          </a:xfrm>
        </p:spPr>
        <p:txBody>
          <a:bodyPr anchor="ctr"/>
          <a:lstStyle/>
          <a:p>
            <a:pPr marL="0" indent="0" defTabSz="457049">
              <a:buNone/>
              <a:defRPr/>
            </a:pPr>
            <a:r>
              <a:rPr lang="en-US" sz="3200" kern="0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Register your chatbot</a:t>
            </a:r>
          </a:p>
          <a:p>
            <a:pPr marL="0" indent="0" defTabSz="457049">
              <a:buNone/>
              <a:defRPr/>
            </a:pPr>
            <a:r>
              <a:rPr lang="en-US" sz="3200" kern="0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through the</a:t>
            </a:r>
          </a:p>
          <a:p>
            <a:pPr marL="0" indent="0" defTabSz="457049">
              <a:buNone/>
              <a:defRPr/>
            </a:pPr>
            <a:endParaRPr lang="en-US" sz="3200" kern="0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  <a:p>
            <a:pPr marL="0" indent="0" defTabSz="457049">
              <a:buNone/>
              <a:defRPr/>
            </a:pPr>
            <a:r>
              <a:rPr lang="en-US" sz="3200" kern="0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Bot Framework Portal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Register</a:t>
            </a:r>
            <a:endParaRPr lang="en-US" sz="5399" dirty="0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7" name="bot-register">
            <a:hlinkClick r:id="" action="ppaction://media"/>
            <a:extLst>
              <a:ext uri="{FF2B5EF4-FFF2-40B4-BE49-F238E27FC236}">
                <a16:creationId xmlns:a16="http://schemas.microsoft.com/office/drawing/2014/main" id="{7D0879AA-0AC7-438F-97AE-85EC8889F8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9571" y="2065978"/>
            <a:ext cx="6359425" cy="3577176"/>
          </a:xfrm>
          <a:prstGeom prst="rect">
            <a:avLst/>
          </a:prstGeom>
          <a:ln w="6350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235693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7B1908-BBB2-4A29-8C22-D75E21830A18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6AD860-14EB-489C-9A57-755D474834F0}"/>
              </a:ext>
            </a:extLst>
          </p:cNvPr>
          <p:cNvSpPr/>
          <p:nvPr/>
        </p:nvSpPr>
        <p:spPr bwMode="auto">
          <a:xfrm>
            <a:off x="4943475" y="-130629"/>
            <a:ext cx="7275513" cy="7576458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43373" y="278177"/>
            <a:ext cx="11655078" cy="899537"/>
          </a:xfrm>
        </p:spPr>
        <p:txBody>
          <a:bodyPr/>
          <a:lstStyle/>
          <a:p>
            <a:r>
              <a:rPr lang="en-GB" sz="5294" dirty="0">
                <a:cs typeface="Segoe UI Semibold" panose="020B0702040204020203" pitchFamily="34" charset="0"/>
              </a:rPr>
              <a:t>Register</a:t>
            </a:r>
            <a:endParaRPr lang="en-GB" dirty="0">
              <a:cs typeface="Segoe UI Semibold" panose="020B07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81740" y="2816985"/>
            <a:ext cx="4661735" cy="1681229"/>
          </a:xfrm>
        </p:spPr>
        <p:txBody>
          <a:bodyPr/>
          <a:lstStyle/>
          <a:p>
            <a:pPr marL="0" indent="0" defTabSz="457049">
              <a:buNone/>
              <a:defRPr/>
            </a:pPr>
            <a:r>
              <a:rPr lang="en-US" sz="3137" kern="0" dirty="0">
                <a:solidFill>
                  <a:srgbClr val="000000"/>
                </a:solidFill>
              </a:rPr>
              <a:t>Build your chatbot using</a:t>
            </a:r>
          </a:p>
          <a:p>
            <a:pPr defTabSz="457049">
              <a:defRPr/>
            </a:pPr>
            <a:endParaRPr lang="en-US" sz="3137" kern="0" dirty="0">
              <a:solidFill>
                <a:srgbClr val="000000"/>
              </a:solidFill>
            </a:endParaRPr>
          </a:p>
          <a:p>
            <a:pPr marL="0" indent="0" defTabSz="457049">
              <a:buNone/>
              <a:defRPr/>
            </a:pPr>
            <a:r>
              <a:rPr lang="en-US" sz="3137" kern="0" dirty="0">
                <a:solidFill>
                  <a:srgbClr val="000000"/>
                </a:solidFill>
              </a:rPr>
              <a:t>C# or Node JS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Build</a:t>
            </a:r>
          </a:p>
        </p:txBody>
      </p:sp>
      <p:pic>
        <p:nvPicPr>
          <p:cNvPr id="6" name="bot-develop">
            <a:hlinkClick r:id="" action="ppaction://media"/>
            <a:extLst>
              <a:ext uri="{FF2B5EF4-FFF2-40B4-BE49-F238E27FC236}">
                <a16:creationId xmlns:a16="http://schemas.microsoft.com/office/drawing/2014/main" id="{07B31439-19A3-4FFC-A0F7-BCD32D6393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08023" y="2050731"/>
            <a:ext cx="6339820" cy="3566150"/>
          </a:xfrm>
          <a:prstGeom prst="rect">
            <a:avLst/>
          </a:prstGeom>
          <a:ln w="6350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168362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4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19AFD67-C501-460F-AB45-7973659C6C4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4718657" y="5790550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Skype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236404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Facebook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6382" y="5839664"/>
            <a:ext cx="2755517" cy="726788"/>
          </a:xfrm>
          <a:prstGeom prst="rect">
            <a:avLst/>
          </a:prstGeom>
        </p:spPr>
        <p:txBody>
          <a:bodyPr vert="horz" lIns="89642" tIns="44821" rIns="89642" bIns="448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spcBef>
                <a:spcPts val="980"/>
              </a:spcBef>
              <a:buNone/>
            </a:pPr>
            <a:r>
              <a:rPr lang="en-GB" sz="1961" dirty="0">
                <a:solidFill>
                  <a:prstClr val="black"/>
                </a:solidFill>
                <a:latin typeface="Segoe UI semiLight (Headings)"/>
                <a:ea typeface="Ebrima" panose="02000000000000000000" pitchFamily="2" charset="0"/>
                <a:cs typeface="Segoe UI" panose="020B0502040204020203" pitchFamily="34" charset="0"/>
              </a:rPr>
              <a:t>&amp; more!</a:t>
            </a:r>
            <a:endParaRPr lang="en-GB" sz="2745" dirty="0">
              <a:solidFill>
                <a:prstClr val="black"/>
              </a:solidFill>
              <a:latin typeface="Segoe UI semiLight (Headings)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72" y="1800695"/>
            <a:ext cx="2672549" cy="3795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82" y="1799072"/>
            <a:ext cx="2946637" cy="400567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605962" y="2622227"/>
            <a:ext cx="2215581" cy="2202271"/>
            <a:chOff x="3749384" y="3131506"/>
            <a:chExt cx="1553585" cy="154425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228" y="3661088"/>
              <a:ext cx="480465" cy="48046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9384" y="4195293"/>
              <a:ext cx="480465" cy="48046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2924" y="4195293"/>
              <a:ext cx="480465" cy="48046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6467" y="4195293"/>
              <a:ext cx="480465" cy="48046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9308" y="3661088"/>
              <a:ext cx="480465" cy="48046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5768" y="3661088"/>
              <a:ext cx="480465" cy="48046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82924" y="3131506"/>
              <a:ext cx="480465" cy="48046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49384" y="3131506"/>
              <a:ext cx="480465" cy="480465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4816464" y="3131506"/>
              <a:ext cx="486505" cy="480465"/>
              <a:chOff x="5440785" y="1554498"/>
              <a:chExt cx="688526" cy="679979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440785" y="1554498"/>
                <a:ext cx="688526" cy="67997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179259" tIns="143407" rIns="179259" bIns="143407" rtlCol="0">
                <a:noAutofit/>
              </a:bodyPr>
              <a:lstStyle/>
              <a:p>
                <a:pPr algn="ctr" defTabSz="895638">
                  <a:lnSpc>
                    <a:spcPct val="90000"/>
                  </a:lnSpc>
                  <a:tabLst>
                    <a:tab pos="877995" algn="l"/>
                  </a:tabLs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light" charset="0"/>
                  <a:ea typeface="Segoe UI Semilight" charset="0"/>
                  <a:cs typeface="Segoe UI Semilight" charset="0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3">
                <a:biLevel thresh="25000"/>
              </a:blip>
              <a:stretch>
                <a:fillRect/>
              </a:stretch>
            </p:blipFill>
            <p:spPr>
              <a:xfrm>
                <a:off x="5452411" y="1573584"/>
                <a:ext cx="651699" cy="644377"/>
              </a:xfrm>
              <a:prstGeom prst="rect">
                <a:avLst/>
              </a:prstGeom>
              <a:solidFill>
                <a:schemeClr val="accent1"/>
              </a:solidFill>
            </p:spPr>
          </p:pic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21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Distribute</a:t>
            </a:r>
          </a:p>
        </p:txBody>
      </p:sp>
    </p:spTree>
    <p:extLst>
      <p:ext uri="{BB962C8B-B14F-4D97-AF65-F5344CB8AC3E}">
        <p14:creationId xmlns:p14="http://schemas.microsoft.com/office/powerpoint/2010/main" val="10252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7CF54C-0096-4778-AB43-61C23C1D4DB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>
                <a:ea typeface="Roboto" panose="02000000000000000000" pitchFamily="2" charset="0"/>
              </a:rPr>
              <a:t>Agenda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3530" y="1653905"/>
            <a:ext cx="11426370" cy="368735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a chatbot?</a:t>
            </a:r>
          </a:p>
          <a:p>
            <a:pPr lvl="0">
              <a:lnSpc>
                <a:spcPct val="150000"/>
              </a:lnSpc>
            </a:pPr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Why chatbots?</a:t>
            </a:r>
          </a:p>
          <a:p>
            <a:pPr lvl="0">
              <a:lnSpc>
                <a:spcPct val="150000"/>
              </a:lnSpc>
            </a:pPr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Bot Framework</a:t>
            </a:r>
          </a:p>
          <a:p>
            <a:pPr lvl="0">
              <a:lnSpc>
                <a:spcPct val="150000"/>
              </a:lnSpc>
            </a:pPr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Building conversations</a:t>
            </a:r>
          </a:p>
          <a:p>
            <a:pPr lvl="0">
              <a:lnSpc>
                <a:spcPct val="150000"/>
              </a:lnSpc>
            </a:pPr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luis.ai</a:t>
            </a:r>
          </a:p>
        </p:txBody>
      </p:sp>
    </p:spTree>
    <p:extLst>
      <p:ext uri="{BB962C8B-B14F-4D97-AF65-F5344CB8AC3E}">
        <p14:creationId xmlns:p14="http://schemas.microsoft.com/office/powerpoint/2010/main" val="30224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Your first chatbot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743727"/>
      </p:ext>
    </p:extLst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189442B-E0F8-4F55-9FB6-FD125E2F413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Modelling your conversation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718457" y="1344386"/>
            <a:ext cx="0" cy="505097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2039008" y="3715982"/>
            <a:ext cx="505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Flexibility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0357" y="6355558"/>
            <a:ext cx="1126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Effort to implement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680357" y="6355558"/>
            <a:ext cx="11266714" cy="0"/>
          </a:xfrm>
          <a:prstGeom prst="straightConnector1">
            <a:avLst/>
          </a:prstGeom>
          <a:ln w="762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233817" y="1983703"/>
            <a:ext cx="1539048" cy="276999"/>
            <a:chOff x="4024192" y="2019099"/>
            <a:chExt cx="1539048" cy="276999"/>
          </a:xfrm>
        </p:grpSpPr>
        <p:sp>
          <p:nvSpPr>
            <p:cNvPr id="17" name="Oval 16"/>
            <p:cNvSpPr/>
            <p:nvPr/>
          </p:nvSpPr>
          <p:spPr>
            <a:xfrm>
              <a:off x="4024192" y="2054384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35183" y="2019099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Dialogs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49872" y="3968119"/>
            <a:ext cx="1539048" cy="276999"/>
            <a:chOff x="2602966" y="4009414"/>
            <a:chExt cx="1539048" cy="276999"/>
          </a:xfrm>
        </p:grpSpPr>
        <p:sp>
          <p:nvSpPr>
            <p:cNvPr id="50" name="Oval 49"/>
            <p:cNvSpPr/>
            <p:nvPr/>
          </p:nvSpPr>
          <p:spPr>
            <a:xfrm>
              <a:off x="2602966" y="404469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813957" y="4009414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FormFlow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59340" y="5990682"/>
            <a:ext cx="1539048" cy="276999"/>
            <a:chOff x="859340" y="5990682"/>
            <a:chExt cx="1539048" cy="276999"/>
          </a:xfrm>
        </p:grpSpPr>
        <p:sp>
          <p:nvSpPr>
            <p:cNvPr id="53" name="Oval 52"/>
            <p:cNvSpPr/>
            <p:nvPr/>
          </p:nvSpPr>
          <p:spPr>
            <a:xfrm>
              <a:off x="859340" y="6025967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70331" y="5990682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QnA</a:t>
              </a:r>
              <a:endParaRPr lang="en-GB" sz="12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408023" y="1428224"/>
            <a:ext cx="1539048" cy="276999"/>
            <a:chOff x="10408023" y="1428224"/>
            <a:chExt cx="1539048" cy="276999"/>
          </a:xfrm>
        </p:grpSpPr>
        <p:sp>
          <p:nvSpPr>
            <p:cNvPr id="55" name="Oval 54"/>
            <p:cNvSpPr/>
            <p:nvPr/>
          </p:nvSpPr>
          <p:spPr>
            <a:xfrm>
              <a:off x="10408023" y="1463509"/>
              <a:ext cx="210991" cy="210991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619014" y="1428224"/>
              <a:ext cx="1328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Bespoke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96548" y="5256580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Questions and answers (</a:t>
            </a:r>
            <a:r>
              <a:rPr lang="en-GB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FaQ</a:t>
            </a:r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),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Command and control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404945" y="3234017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Data capture,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“Web forms” scenarios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129671" y="1391910"/>
            <a:ext cx="2867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Multi layered conversations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264017" y="810502"/>
            <a:ext cx="28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Roll your own</a:t>
            </a:r>
          </a:p>
          <a:p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state management </a:t>
            </a:r>
            <a:r>
              <a:rPr lang="en-GB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etc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6548" y="1296525"/>
            <a:ext cx="5724568" cy="4971156"/>
          </a:xfrm>
          <a:prstGeom prst="rect">
            <a:avLst/>
          </a:prstGeom>
          <a:noFill/>
          <a:ln w="38100">
            <a:solidFill>
              <a:srgbClr val="0078D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6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/>
      <p:bldP spid="27" grpId="0"/>
      <p:bldP spid="64" grpId="0"/>
      <p:bldP spid="65" grpId="0"/>
      <p:bldP spid="66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A0E006-F514-439F-AE6F-4F384C83C9E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6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110" y="1502230"/>
            <a:ext cx="9521369" cy="5355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B68DD9-DA08-4301-A340-C52C915D9E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6794E3BC-925B-406C-8714-2337DFEBF58D}"/>
              </a:ext>
            </a:extLst>
          </p:cNvPr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Conversational banking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51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D93F7A-10A7-4CE9-806C-0A1A5C9E7954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42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3E55AD-D6D7-46C5-9CD2-BADB26A6378F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8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67BBCB-6740-43FD-96A0-9183EF174D61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837AAE-B0DB-4AF6-A2A8-68E412C018F2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6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E30C8F-94DB-482A-B9D2-034D8C707A56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9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F2A290-2C67-4EB6-8C0B-F5D9F488BE32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0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F2595E-CD4D-4CEE-9844-078DFACB4668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-1"/>
            <a:ext cx="12191999" cy="6858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r>
              <a:rPr lang="en-AU" sz="4400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https://github.com/jamesemann/dddnorth2017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Code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03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981533-8EC9-4429-AB30-576877899B78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7D3925-C9C9-4082-B987-5633CB3DCFDF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8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CC27D2-1ADD-4EFC-ABBF-CD5A16397A51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6F6514-005A-4E6D-8A2A-8DB4CB49E1D6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36A61D-A33B-40B8-BF63-FD78B0EC4C25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8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FF3F35E-DC99-440A-B078-A7DED7C4563F}"/>
              </a:ext>
            </a:extLst>
          </p:cNvPr>
          <p:cNvSpPr/>
          <p:nvPr/>
        </p:nvSpPr>
        <p:spPr>
          <a:xfrm>
            <a:off x="-145144" y="-275771"/>
            <a:ext cx="6458857" cy="746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9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004741-C94C-4A9B-B3C6-CD6B4C5C2235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Context.Wait</a:t>
            </a:r>
            <a:r>
              <a:rPr lang="en-GB" sz="32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/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Wait for a user to send a message in the same Dialog</a:t>
            </a:r>
          </a:p>
          <a:p>
            <a:pPr lvl="1" algn="l"/>
            <a:endParaRPr lang="en-GB" sz="3200" dirty="0">
              <a:solidFill>
                <a:srgbClr val="3A96DD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Context.Call</a:t>
            </a:r>
            <a:r>
              <a:rPr lang="en-GB" sz="32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 &amp; </a:t>
            </a:r>
            <a:r>
              <a:rPr lang="en-GB" sz="32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Context.Forward</a:t>
            </a:r>
            <a:r>
              <a:rPr lang="en-GB" sz="32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/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Call another Dialog, adding it to the top of the stack, with or without passing a message to the child Dialog.</a:t>
            </a:r>
          </a:p>
          <a:p>
            <a:pPr lvl="1" algn="l"/>
            <a:endParaRPr lang="en-GB" sz="3200" dirty="0">
              <a:solidFill>
                <a:srgbClr val="3A96DD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 err="1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Context.Done</a:t>
            </a:r>
            <a:r>
              <a:rPr lang="en-GB" sz="3200" dirty="0">
                <a:solidFill>
                  <a:srgbClr val="3A96DD"/>
                </a:solidFill>
                <a:latin typeface="Consolas" panose="020B0609020204030204" pitchFamily="49" charset="0"/>
                <a:cs typeface="Segoe UI Semilight" panose="020B0402040204020203" pitchFamily="34" charset="0"/>
              </a:rPr>
              <a:t>()</a:t>
            </a:r>
          </a:p>
          <a:p>
            <a:pPr lvl="1" algn="l"/>
            <a:r>
              <a:rPr lang="en-GB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Complete the current Dialog, removing it from the stack</a:t>
            </a: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Dialog transitions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71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835728"/>
      </p:ext>
    </p:extLst>
  </p:cSld>
  <p:clrMapOvr>
    <a:masterClrMapping/>
  </p:clrMapOvr>
  <p:transition spd="slow">
    <p:comb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BE36B9-8AF4-4759-B605-2D7604280DB9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Form Flow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42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9A9106-7D75-48CD-B213-5A1E0FDFA48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454566" y="-67019"/>
            <a:ext cx="5737434" cy="7081679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GB" sz="2353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803" y="1548281"/>
            <a:ext cx="5176632" cy="5087191"/>
          </a:xfrm>
        </p:spPr>
        <p:txBody>
          <a:bodyPr/>
          <a:lstStyle/>
          <a:p>
            <a:pPr defTabSz="457049">
              <a:defRPr/>
            </a:pPr>
            <a:r>
              <a:rPr lang="en-US" sz="3137" i="0" kern="0" dirty="0">
                <a:solidFill>
                  <a:schemeClr val="tx1">
                    <a:lumMod val="50000"/>
                  </a:schemeClr>
                </a:solidFill>
                <a:cs typeface="Segoe UI Semilight" panose="020B0402040204020203" pitchFamily="34" charset="0"/>
              </a:rPr>
              <a:t>Form Flows are suited to data capture</a:t>
            </a:r>
          </a:p>
          <a:p>
            <a:pPr defTabSz="457049">
              <a:defRPr/>
            </a:pPr>
            <a:endParaRPr lang="en-US" sz="3137" i="0" kern="0" dirty="0">
              <a:solidFill>
                <a:schemeClr val="tx1">
                  <a:lumMod val="50000"/>
                </a:schemeClr>
              </a:solidFill>
              <a:cs typeface="Segoe UI Semilight" panose="020B0402040204020203" pitchFamily="34" charset="0"/>
            </a:endParaRPr>
          </a:p>
          <a:p>
            <a:pPr defTabSz="457049">
              <a:defRPr/>
            </a:pPr>
            <a:r>
              <a:rPr lang="en-US" sz="3137" i="0" kern="0" dirty="0">
                <a:solidFill>
                  <a:schemeClr val="tx1">
                    <a:lumMod val="50000"/>
                  </a:schemeClr>
                </a:solidFill>
                <a:cs typeface="Segoe UI Semilight" panose="020B0402040204020203" pitchFamily="34" charset="0"/>
              </a:rPr>
              <a:t>Similar to a form in a traditional web page</a:t>
            </a:r>
          </a:p>
          <a:p>
            <a:endParaRPr lang="en-GB" sz="3137" i="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GB" sz="3137" i="0" dirty="0">
                <a:solidFill>
                  <a:schemeClr val="tx1">
                    <a:lumMod val="50000"/>
                  </a:schemeClr>
                </a:solidFill>
              </a:rPr>
              <a:t>Very simple to implement</a:t>
            </a:r>
          </a:p>
          <a:p>
            <a:endParaRPr lang="en-GB" sz="3137" i="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GB" sz="3137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261" y="414911"/>
            <a:ext cx="4995712" cy="6002173"/>
          </a:xfrm>
          <a:noFill/>
          <a:ln w="63500">
            <a:solidFill>
              <a:srgbClr val="A1CEEF"/>
            </a:solidFill>
          </a:ln>
        </p:spPr>
      </p:pic>
      <p:sp>
        <p:nvSpPr>
          <p:cNvPr id="10" name="Title 2"/>
          <p:cNvSpPr>
            <a:spLocks noGrp="1"/>
          </p:cNvSpPr>
          <p:nvPr>
            <p:ph type="title" idx="4294967295"/>
          </p:nvPr>
        </p:nvSpPr>
        <p:spPr>
          <a:xfrm>
            <a:off x="1446213" y="279400"/>
            <a:ext cx="10745787" cy="898525"/>
          </a:xfrm>
        </p:spPr>
        <p:txBody>
          <a:bodyPr/>
          <a:lstStyle/>
          <a:p>
            <a:r>
              <a:rPr lang="en-US">
                <a:latin typeface="Segoe UI Semilight" panose="020B0402040204020203" pitchFamily="34" charset="0"/>
                <a:ea typeface="Roboto" panose="02000000000000000000" pitchFamily="2" charset="0"/>
                <a:cs typeface="Segoe UI Semilight" panose="020B0402040204020203" pitchFamily="34" charset="0"/>
              </a:rPr>
              <a:t>Form Flow</a:t>
            </a:r>
            <a:endParaRPr lang="en-US" sz="5399" dirty="0">
              <a:latin typeface="Segoe UI Semilight" panose="020B0402040204020203" pitchFamily="34" charset="0"/>
              <a:ea typeface="Roboto" panose="02000000000000000000" pitchFamily="2" charset="0"/>
              <a:cs typeface="Segoe UI Semilight" panose="020B04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59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What is a chatbot?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1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4750D1-063D-47AD-B3EB-3C4880405847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B68DD9-DA08-4301-A340-C52C915D9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6794E3BC-925B-406C-8714-2337DFEBF58D}"/>
              </a:ext>
            </a:extLst>
          </p:cNvPr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Parking enquiry chatbot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22F479-DAB9-42EB-8298-C7A64F266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402" y="1454835"/>
            <a:ext cx="6570560" cy="5086404"/>
          </a:xfrm>
          <a:prstGeom prst="rect">
            <a:avLst/>
          </a:prstGeom>
          <a:ln w="63500">
            <a:solidFill>
              <a:srgbClr val="A1CEEF"/>
            </a:solidFill>
          </a:ln>
        </p:spPr>
      </p:pic>
    </p:spTree>
    <p:extLst>
      <p:ext uri="{BB962C8B-B14F-4D97-AF65-F5344CB8AC3E}">
        <p14:creationId xmlns:p14="http://schemas.microsoft.com/office/powerpoint/2010/main" val="134881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Form Flow chatbot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593481"/>
      </p:ext>
    </p:extLst>
  </p:cSld>
  <p:clrMapOvr>
    <a:masterClrMapping/>
  </p:clrMapOvr>
  <p:transition spd="slow">
    <p:comb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F55DD-2F3D-4C70-85DC-4D9B851EFA9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6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QnA</a:t>
            </a: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Maker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7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8E4E545-BA53-4BC6-A1BB-B3AB5EDB9F9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29" y="973"/>
            <a:ext cx="5872630" cy="685654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3" tIns="30472" rIns="60943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8935">
              <a:defRPr/>
            </a:pPr>
            <a:endParaRPr lang="en-US" sz="4266" kern="0" dirty="0">
              <a:solidFill>
                <a:schemeClr val="bg1"/>
              </a:solidFill>
              <a:latin typeface="Segoe UI Light"/>
              <a:cs typeface="Segoe UI Semibold" panose="020B0702040204020203" pitchFamily="34" charset="0"/>
            </a:endParaRPr>
          </a:p>
          <a:p>
            <a:pPr defTabSz="1218935">
              <a:defRPr/>
            </a:pPr>
            <a:endParaRPr lang="en-US" sz="4266" kern="0" dirty="0">
              <a:solidFill>
                <a:schemeClr val="bg1"/>
              </a:solidFill>
              <a:latin typeface="Segoe UI Light"/>
              <a:cs typeface="Segoe UI Semibold" panose="020B0702040204020203" pitchFamily="34" charset="0"/>
            </a:endParaRPr>
          </a:p>
          <a:p>
            <a:pPr defTabSz="1218935">
              <a:defRPr/>
            </a:pPr>
            <a:endParaRPr lang="en-US" sz="4266" kern="0" dirty="0">
              <a:solidFill>
                <a:schemeClr val="bg1"/>
              </a:solidFill>
              <a:latin typeface="Segoe UI Light"/>
              <a:cs typeface="Segoe UI Semibold" panose="020B0702040204020203" pitchFamily="34" charset="0"/>
            </a:endParaRPr>
          </a:p>
          <a:p>
            <a:pPr defTabSz="1218935">
              <a:defRPr/>
            </a:pPr>
            <a:endParaRPr lang="en-US" sz="4266" kern="0" dirty="0">
              <a:solidFill>
                <a:schemeClr val="bg1"/>
              </a:solidFill>
              <a:latin typeface="Segoe UI Light"/>
              <a:cs typeface="Segoe UI Semibold" panose="020B0702040204020203" pitchFamily="34" charset="0"/>
            </a:endParaRPr>
          </a:p>
          <a:p>
            <a:pPr defTabSz="1218935">
              <a:defRPr/>
            </a:pPr>
            <a:endParaRPr lang="en-US" sz="4266" kern="0" dirty="0">
              <a:solidFill>
                <a:schemeClr val="bg1"/>
              </a:solidFill>
              <a:latin typeface="Segoe UI Light"/>
              <a:cs typeface="Segoe UI Semibold" panose="020B0702040204020203" pitchFamily="34" charset="0"/>
            </a:endParaRPr>
          </a:p>
          <a:p>
            <a:pPr defTabSz="1218935">
              <a:defRPr/>
            </a:pPr>
            <a:endParaRPr lang="en-US" sz="4266" kern="0" dirty="0">
              <a:solidFill>
                <a:schemeClr val="bg1"/>
              </a:solidFill>
              <a:latin typeface="Segoe UI Light"/>
              <a:cs typeface="Segoe UI Semibold" panose="020B07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31" y="974"/>
            <a:ext cx="12188542" cy="685605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3" tIns="30472" rIns="60943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384">
              <a:defRPr/>
            </a:pPr>
            <a:endParaRPr lang="uk-UA" sz="1866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424" y="2485446"/>
            <a:ext cx="4817848" cy="2875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Build, train and publish </a:t>
            </a: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Q&amp;A bots based on existing FAQs</a:t>
            </a:r>
          </a:p>
          <a:p>
            <a:pPr defTabSz="457049">
              <a:defRPr/>
            </a:pPr>
            <a:endParaRPr lang="en-US" sz="3137" kern="0" dirty="0">
              <a:latin typeface="Segoe UI semiLight (Headings)"/>
              <a:cs typeface="Segoe UI" panose="020B0502040204020203" pitchFamily="34" charset="0"/>
            </a:endParaRPr>
          </a:p>
          <a:p>
            <a:pPr defTabSz="457049">
              <a:defRPr/>
            </a:pPr>
            <a:r>
              <a:rPr lang="en-US" sz="3137" kern="0" dirty="0">
                <a:latin typeface="Segoe UI semiLight (Headings)"/>
                <a:cs typeface="Segoe UI" panose="020B0502040204020203" pitchFamily="34" charset="0"/>
              </a:rPr>
              <a:t>https://www.qnamaker.ai</a:t>
            </a:r>
          </a:p>
          <a:p>
            <a:pPr defTabSz="457049">
              <a:defRPr/>
            </a:pPr>
            <a:endParaRPr lang="en-US" sz="2400" kern="0" dirty="0">
              <a:latin typeface="Segoe UI semiLight (Headings)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66965" y="489"/>
            <a:ext cx="6254509" cy="6930974"/>
          </a:xfrm>
          <a:prstGeom prst="rect">
            <a:avLst/>
          </a:prstGeom>
          <a:solidFill>
            <a:srgbClr val="3A96D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5">
              <a:defRPr/>
            </a:pPr>
            <a:endParaRPr lang="en-GB" sz="2800" kern="0" dirty="0">
              <a:solidFill>
                <a:schemeClr val="tx1"/>
              </a:solidFill>
            </a:endParaRPr>
          </a:p>
        </p:txBody>
      </p:sp>
      <p:pic>
        <p:nvPicPr>
          <p:cNvPr id="13" name="QNA-h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2443" y="2413482"/>
            <a:ext cx="5423553" cy="4350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023" y="957255"/>
            <a:ext cx="3135026" cy="1007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 err="1">
                <a:ea typeface="Roboto" panose="02000000000000000000" pitchFamily="2" charset="0"/>
              </a:rPr>
              <a:t>QnA</a:t>
            </a:r>
            <a:r>
              <a:rPr lang="en-US" sz="5399" dirty="0">
                <a:ea typeface="Roboto" panose="02000000000000000000" pitchFamily="2" charset="0"/>
              </a:rPr>
              <a:t> Maker</a:t>
            </a:r>
          </a:p>
        </p:txBody>
      </p:sp>
    </p:spTree>
    <p:extLst>
      <p:ext uri="{BB962C8B-B14F-4D97-AF65-F5344CB8AC3E}">
        <p14:creationId xmlns:p14="http://schemas.microsoft.com/office/powerpoint/2010/main" val="729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</a:t>
            </a: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namaker.ai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95548"/>
      </p:ext>
    </p:extLst>
  </p:cSld>
  <p:clrMapOvr>
    <a:masterClrMapping/>
  </p:clrMapOvr>
  <p:transition spd="slow">
    <p:comb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Banking bot using Dialogs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  <a:solidFill>
            <a:schemeClr val="bg1"/>
          </a:solidFill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285750"/>
            <a:ext cx="8601075" cy="6286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" name="Rectangle 1"/>
          <p:cNvSpPr/>
          <p:nvPr/>
        </p:nvSpPr>
        <p:spPr>
          <a:xfrm>
            <a:off x="2365829" y="5471886"/>
            <a:ext cx="8403771" cy="138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277257" y="2975429"/>
            <a:ext cx="9593943" cy="2416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12686" y="263350"/>
            <a:ext cx="8926285" cy="268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24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4700" b="1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QnA</a:t>
            </a:r>
            <a:r>
              <a:rPr lang="en-AU" sz="4700" b="1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Maker chatbot</a:t>
            </a: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183046"/>
      </p:ext>
    </p:extLst>
  </p:cSld>
  <p:clrMapOvr>
    <a:masterClrMapping/>
  </p:clrMapOvr>
  <p:transition spd="slow">
    <p:comb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BB1AAA-84C7-4972-9B86-66F44AD8163E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luis.ai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700" b="1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698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8EB324-5944-40EE-B4CB-E597F14CD76D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Utterance (input)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 spoken or written message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Intent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the user intending to do?</a:t>
            </a:r>
          </a:p>
          <a:p>
            <a:pPr marL="971550" lvl="1" indent="-514350" algn="l">
              <a:buAutoNum type="arabicPeriod"/>
            </a:pPr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 algn="l"/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Entity (output)</a:t>
            </a:r>
          </a:p>
          <a:p>
            <a:pPr lvl="1" algn="l"/>
            <a:r>
              <a:rPr lang="en-GB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objects are being referred to?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luis.ai terminology</a:t>
            </a:r>
            <a:endParaRPr lang="en-US" sz="5399" dirty="0">
              <a:ea typeface="Roboto" panose="02000000000000000000" pitchFamily="2" charset="0"/>
            </a:endParaRPr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40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the kitchen to 21 degrees”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372420" y="1588825"/>
            <a:ext cx="4176112" cy="3741208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40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4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428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668AAC7-746B-44E4-B344-91676FE54CE9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3600" dirty="0">
                <a:ea typeface="Roboto" panose="02000000000000000000" pitchFamily="2" charset="0"/>
              </a:rPr>
              <a:t>luis.ai intent recognition &amp; entity extraction</a:t>
            </a:r>
            <a:endParaRPr lang="en-US" dirty="0"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1" y="1368897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94930" y="3457587"/>
            <a:ext cx="1495425" cy="10296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Model</a:t>
            </a:r>
          </a:p>
          <a:p>
            <a:pPr algn="ctr"/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(luis.ai API)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39505" y="4001293"/>
            <a:ext cx="23945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955117" y="2184305"/>
            <a:ext cx="1495425" cy="102868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7955117" y="4739381"/>
            <a:ext cx="1495424" cy="1025916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Entities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671928" y="2692997"/>
            <a:ext cx="1201537" cy="1279420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71928" y="4044056"/>
            <a:ext cx="1201537" cy="1208283"/>
          </a:xfrm>
          <a:prstGeom prst="straightConnector1">
            <a:avLst/>
          </a:prstGeom>
          <a:ln w="34925">
            <a:solidFill>
              <a:srgbClr val="00BCF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with Corners Rounded 14"/>
          <p:cNvSpPr/>
          <p:nvPr/>
        </p:nvSpPr>
        <p:spPr>
          <a:xfrm>
            <a:off x="2434589" y="1690688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kitchen to 21 degrees”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50542" y="2551584"/>
            <a:ext cx="2581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 temperature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50541" y="5070143"/>
            <a:ext cx="2581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Room = Kitchen</a:t>
            </a:r>
          </a:p>
          <a:p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Value = 21 degrees</a:t>
            </a:r>
          </a:p>
        </p:txBody>
      </p:sp>
      <p:sp>
        <p:nvSpPr>
          <p:cNvPr id="18" name="Speech Bubble: Rectangle with Corners Rounded 17"/>
          <p:cNvSpPr/>
          <p:nvPr/>
        </p:nvSpPr>
        <p:spPr>
          <a:xfrm>
            <a:off x="2434589" y="1690687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Set the temperature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in the kitchen to 21 degrees”</a:t>
            </a:r>
          </a:p>
        </p:txBody>
      </p:sp>
      <p:sp>
        <p:nvSpPr>
          <p:cNvPr id="19" name="Speech Bubble: Rectangle with Corners Rounded 18"/>
          <p:cNvSpPr/>
          <p:nvPr/>
        </p:nvSpPr>
        <p:spPr>
          <a:xfrm>
            <a:off x="2434589" y="1688535"/>
            <a:ext cx="2533323" cy="2004619"/>
          </a:xfrm>
          <a:prstGeom prst="wedgeRoundRectCallout">
            <a:avLst>
              <a:gd name="adj1" fmla="val -63114"/>
              <a:gd name="adj2" fmla="val 20601"/>
              <a:gd name="adj3" fmla="val 16667"/>
            </a:avLst>
          </a:prstGeom>
          <a:solidFill>
            <a:srgbClr val="00BC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“Set the temperature in the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GB" sz="2400" dirty="0">
                <a:solidFill>
                  <a:schemeClr val="tx1"/>
                </a:solidFill>
                <a:highlight>
                  <a:srgbClr val="FFFF00"/>
                </a:highlight>
                <a:latin typeface="Segoe UI Semilight" panose="020B0402040204020203" pitchFamily="34" charset="0"/>
                <a:cs typeface="Segoe UI Semilight" panose="020B0402040204020203" pitchFamily="34" charset="0"/>
              </a:rPr>
              <a:t>21 degrees</a:t>
            </a:r>
            <a:r>
              <a:rPr lang="en-GB" sz="2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810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5" grpId="0" animBg="1"/>
      <p:bldP spid="16" grpId="0"/>
      <p:bldP spid="17" grpId="0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039406-4114-48FB-88A0-730E364770E2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05" y="365125"/>
            <a:ext cx="3411390" cy="6064694"/>
          </a:xfrm>
          <a:prstGeom prst="rect">
            <a:avLst/>
          </a:prstGeom>
          <a:ln w="57150">
            <a:solidFill>
              <a:srgbClr val="A1CEEF"/>
            </a:solidFill>
          </a:ln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0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BDFBA8-FDFD-4F72-892B-DEDB4996B139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luis.ai components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4366" y="2837332"/>
            <a:ext cx="2930805" cy="18960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Portal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0356" y="2837332"/>
            <a:ext cx="2930805" cy="189603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Api</a:t>
            </a:r>
            <a:endParaRPr lang="en-GB" sz="4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142" y="3000518"/>
            <a:ext cx="1844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Define</a:t>
            </a:r>
          </a:p>
          <a:p>
            <a:r>
              <a:rPr lang="en-GB" sz="3200" dirty="0"/>
              <a:t>Train</a:t>
            </a:r>
          </a:p>
          <a:p>
            <a:r>
              <a:rPr lang="en-GB" sz="3200" dirty="0"/>
              <a:t>Publish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76346" y="3492960"/>
            <a:ext cx="1844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/>
              <a:t>Consume</a:t>
            </a:r>
          </a:p>
        </p:txBody>
      </p:sp>
    </p:spTree>
    <p:extLst>
      <p:ext uri="{BB962C8B-B14F-4D97-AF65-F5344CB8AC3E}">
        <p14:creationId xmlns:p14="http://schemas.microsoft.com/office/powerpoint/2010/main" val="38802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73810B-E246-440F-8146-C39274E303EC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B68DD9-DA08-4301-A340-C52C915D9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6794E3BC-925B-406C-8714-2337DFEBF58D}"/>
              </a:ext>
            </a:extLst>
          </p:cNvPr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Home automation chatbot</a:t>
            </a:r>
          </a:p>
        </p:txBody>
      </p:sp>
      <p:pic>
        <p:nvPicPr>
          <p:cNvPr id="6" name="Content Placeholder 5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311400"/>
            <a:ext cx="6999112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4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 descr="A picture containing screensho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2312" cy="6908800"/>
          </a:xfrm>
        </p:spPr>
      </p:pic>
      <p:sp>
        <p:nvSpPr>
          <p:cNvPr id="10" name="Freeform: Shape 9"/>
          <p:cNvSpPr/>
          <p:nvPr/>
        </p:nvSpPr>
        <p:spPr>
          <a:xfrm>
            <a:off x="-152400" y="-101600"/>
            <a:ext cx="12636500" cy="7010400"/>
          </a:xfrm>
          <a:custGeom>
            <a:avLst/>
            <a:gdLst>
              <a:gd name="connsiteX0" fmla="*/ 508000 w 12636500"/>
              <a:gd name="connsiteY0" fmla="*/ 3073400 h 7010400"/>
              <a:gd name="connsiteX1" fmla="*/ 508000 w 12636500"/>
              <a:gd name="connsiteY1" fmla="*/ 5765800 h 7010400"/>
              <a:gd name="connsiteX2" fmla="*/ 2679700 w 12636500"/>
              <a:gd name="connsiteY2" fmla="*/ 5765800 h 7010400"/>
              <a:gd name="connsiteX3" fmla="*/ 2679700 w 12636500"/>
              <a:gd name="connsiteY3" fmla="*/ 3073400 h 7010400"/>
              <a:gd name="connsiteX4" fmla="*/ 0 w 12636500"/>
              <a:gd name="connsiteY4" fmla="*/ 0 h 7010400"/>
              <a:gd name="connsiteX5" fmla="*/ 12636500 w 12636500"/>
              <a:gd name="connsiteY5" fmla="*/ 0 h 7010400"/>
              <a:gd name="connsiteX6" fmla="*/ 12636500 w 12636500"/>
              <a:gd name="connsiteY6" fmla="*/ 7010400 h 7010400"/>
              <a:gd name="connsiteX7" fmla="*/ 0 w 12636500"/>
              <a:gd name="connsiteY7" fmla="*/ 7010400 h 70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36500" h="7010400">
                <a:moveTo>
                  <a:pt x="508000" y="3073400"/>
                </a:moveTo>
                <a:lnTo>
                  <a:pt x="508000" y="5765800"/>
                </a:lnTo>
                <a:lnTo>
                  <a:pt x="2679700" y="5765800"/>
                </a:lnTo>
                <a:lnTo>
                  <a:pt x="2679700" y="3073400"/>
                </a:lnTo>
                <a:close/>
                <a:moveTo>
                  <a:pt x="0" y="0"/>
                </a:moveTo>
                <a:lnTo>
                  <a:pt x="12636500" y="0"/>
                </a:lnTo>
                <a:lnTo>
                  <a:pt x="12636500" y="7010400"/>
                </a:lnTo>
                <a:lnTo>
                  <a:pt x="0" y="70104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40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Content Placeholder 13" descr="A picture containing screensho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7" name="Freeform: Shape 16"/>
          <p:cNvSpPr/>
          <p:nvPr/>
        </p:nvSpPr>
        <p:spPr>
          <a:xfrm>
            <a:off x="-88900" y="-88900"/>
            <a:ext cx="12446000" cy="7061200"/>
          </a:xfrm>
          <a:custGeom>
            <a:avLst/>
            <a:gdLst>
              <a:gd name="connsiteX0" fmla="*/ 292100 w 12446000"/>
              <a:gd name="connsiteY0" fmla="*/ 1651000 h 7061200"/>
              <a:gd name="connsiteX1" fmla="*/ 292100 w 12446000"/>
              <a:gd name="connsiteY1" fmla="*/ 6210300 h 7061200"/>
              <a:gd name="connsiteX2" fmla="*/ 2578100 w 12446000"/>
              <a:gd name="connsiteY2" fmla="*/ 6210300 h 7061200"/>
              <a:gd name="connsiteX3" fmla="*/ 2578100 w 12446000"/>
              <a:gd name="connsiteY3" fmla="*/ 1651000 h 7061200"/>
              <a:gd name="connsiteX4" fmla="*/ 0 w 12446000"/>
              <a:gd name="connsiteY4" fmla="*/ 0 h 7061200"/>
              <a:gd name="connsiteX5" fmla="*/ 12446000 w 12446000"/>
              <a:gd name="connsiteY5" fmla="*/ 0 h 7061200"/>
              <a:gd name="connsiteX6" fmla="*/ 12446000 w 12446000"/>
              <a:gd name="connsiteY6" fmla="*/ 7061200 h 7061200"/>
              <a:gd name="connsiteX7" fmla="*/ 0 w 12446000"/>
              <a:gd name="connsiteY7" fmla="*/ 7061200 h 706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46000" h="7061200">
                <a:moveTo>
                  <a:pt x="292100" y="1651000"/>
                </a:moveTo>
                <a:lnTo>
                  <a:pt x="292100" y="6210300"/>
                </a:lnTo>
                <a:lnTo>
                  <a:pt x="2578100" y="6210300"/>
                </a:lnTo>
                <a:lnTo>
                  <a:pt x="2578100" y="1651000"/>
                </a:lnTo>
                <a:close/>
                <a:moveTo>
                  <a:pt x="0" y="0"/>
                </a:moveTo>
                <a:lnTo>
                  <a:pt x="12446000" y="0"/>
                </a:lnTo>
                <a:lnTo>
                  <a:pt x="12446000" y="7061200"/>
                </a:lnTo>
                <a:lnTo>
                  <a:pt x="0" y="70612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07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screensho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Freeform: Shape 7"/>
          <p:cNvSpPr/>
          <p:nvPr/>
        </p:nvSpPr>
        <p:spPr>
          <a:xfrm>
            <a:off x="-581891" y="-415636"/>
            <a:ext cx="14198138" cy="7996843"/>
          </a:xfrm>
          <a:custGeom>
            <a:avLst/>
            <a:gdLst>
              <a:gd name="connsiteX0" fmla="*/ 1902691 w 14198138"/>
              <a:gd name="connsiteY0" fmla="*/ 3781136 h 7996843"/>
              <a:gd name="connsiteX1" fmla="*/ 1902691 w 14198138"/>
              <a:gd name="connsiteY1" fmla="*/ 7451436 h 7996843"/>
              <a:gd name="connsiteX2" fmla="*/ 7706591 w 14198138"/>
              <a:gd name="connsiteY2" fmla="*/ 7451436 h 7996843"/>
              <a:gd name="connsiteX3" fmla="*/ 7706591 w 14198138"/>
              <a:gd name="connsiteY3" fmla="*/ 3781136 h 7996843"/>
              <a:gd name="connsiteX4" fmla="*/ 0 w 14198138"/>
              <a:gd name="connsiteY4" fmla="*/ 0 h 7996843"/>
              <a:gd name="connsiteX5" fmla="*/ 14198138 w 14198138"/>
              <a:gd name="connsiteY5" fmla="*/ 0 h 7996843"/>
              <a:gd name="connsiteX6" fmla="*/ 14198138 w 14198138"/>
              <a:gd name="connsiteY6" fmla="*/ 7996843 h 7996843"/>
              <a:gd name="connsiteX7" fmla="*/ 0 w 14198138"/>
              <a:gd name="connsiteY7" fmla="*/ 7996843 h 799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98138" h="7996843">
                <a:moveTo>
                  <a:pt x="1902691" y="3781136"/>
                </a:moveTo>
                <a:lnTo>
                  <a:pt x="1902691" y="7451436"/>
                </a:lnTo>
                <a:lnTo>
                  <a:pt x="7706591" y="7451436"/>
                </a:lnTo>
                <a:lnTo>
                  <a:pt x="7706591" y="3781136"/>
                </a:lnTo>
                <a:close/>
                <a:moveTo>
                  <a:pt x="0" y="0"/>
                </a:moveTo>
                <a:lnTo>
                  <a:pt x="14198138" y="0"/>
                </a:lnTo>
                <a:lnTo>
                  <a:pt x="14198138" y="7996843"/>
                </a:lnTo>
                <a:lnTo>
                  <a:pt x="0" y="7996843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11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GB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5399" dirty="0">
                <a:ea typeface="Roboto" panose="02000000000000000000" pitchFamily="2" charset="0"/>
              </a:rPr>
              <a:t>A more intelligent chatbot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0" y="1568355"/>
            <a:ext cx="2384596" cy="5019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12419" y="1444002"/>
            <a:ext cx="1395791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rgbClr val="21B9EC"/>
                </a:solidFill>
                <a:latin typeface="+mj-lt"/>
              </a:rPr>
              <a:t>luis.ai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4249" y="1444001"/>
            <a:ext cx="4538445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Application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929161" y="1444001"/>
            <a:ext cx="2379677" cy="5268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en-GB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Channels</a:t>
            </a:r>
          </a:p>
        </p:txBody>
      </p:sp>
      <p:sp>
        <p:nvSpPr>
          <p:cNvPr id="9" name="Cylinder 8"/>
          <p:cNvSpPr/>
          <p:nvPr/>
        </p:nvSpPr>
        <p:spPr>
          <a:xfrm>
            <a:off x="10452467" y="2801532"/>
            <a:ext cx="897622" cy="998290"/>
          </a:xfrm>
          <a:prstGeom prst="can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10983" y="4697980"/>
            <a:ext cx="1744210" cy="1227693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API Controller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47144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Luis Dialog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12473" y="2685573"/>
            <a:ext cx="1339759" cy="123020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Other Business Logic / Dialogs etc.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198101" y="3965513"/>
            <a:ext cx="96621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96300" y="4029066"/>
            <a:ext cx="1735964" cy="1363414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783088" y="3965513"/>
            <a:ext cx="1133935" cy="68253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694398" y="3213137"/>
            <a:ext cx="701684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672930" y="3462123"/>
            <a:ext cx="685042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331311" y="3303394"/>
            <a:ext cx="846008" cy="0"/>
          </a:xfrm>
          <a:prstGeom prst="straightConnector1">
            <a:avLst/>
          </a:prstGeom>
          <a:ln w="34925">
            <a:solidFill>
              <a:srgbClr val="00BCF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419798" y="3594082"/>
            <a:ext cx="1327298" cy="1347129"/>
            <a:chOff x="3419798" y="3594082"/>
            <a:chExt cx="1327298" cy="134712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2134" y="4072091"/>
              <a:ext cx="411480" cy="4114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798" y="4529731"/>
              <a:ext cx="411480" cy="411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1819" y="4529731"/>
              <a:ext cx="411480" cy="41148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35616" y="4529731"/>
              <a:ext cx="411480" cy="41148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32004" y="4060194"/>
              <a:ext cx="411480" cy="41148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9325" y="4060341"/>
              <a:ext cx="411480" cy="4114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76989" y="3594082"/>
              <a:ext cx="411480" cy="4114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19798" y="3594082"/>
              <a:ext cx="411480" cy="411480"/>
            </a:xfrm>
            <a:prstGeom prst="rect">
              <a:avLst/>
            </a:prstGeom>
          </p:spPr>
        </p:pic>
        <p:pic>
          <p:nvPicPr>
            <p:cNvPr id="1026" name="Picture 2" descr="Image result for microsoft teams icon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387" y="3596773"/>
              <a:ext cx="406097" cy="406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20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22798" y="1156335"/>
            <a:ext cx="103670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Demo</a:t>
            </a:r>
            <a:endParaRPr kumimoji="0" lang="en-AU" sz="16600" b="1" i="0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0" b="1" i="0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Home automation chatbot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72" y="5563822"/>
            <a:ext cx="374851" cy="424902"/>
            <a:chOff x="6430358" y="4771570"/>
            <a:chExt cx="233381" cy="26454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15013" cy="172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839977"/>
      </p:ext>
    </p:extLst>
  </p:cSld>
  <p:clrMapOvr>
    <a:masterClrMapping/>
  </p:clrMapOvr>
  <p:transition spd="slow">
    <p:comb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an account @ dev.botframework.com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Download the emulator + Node/C# SDK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Start providing a conversational interface to your existing apps!</a:t>
            </a:r>
          </a:p>
          <a:p>
            <a:pPr marL="914400" lvl="1" indent="-457200" algn="l">
              <a:lnSpc>
                <a:spcPts val="6000"/>
              </a:lnSpc>
              <a:buFont typeface="Arial" panose="020B0604020202020204" pitchFamily="34" charset="0"/>
              <a:buChar char="•"/>
            </a:pPr>
            <a:endParaRPr lang="en-GB" sz="4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Thank you!</a:t>
            </a:r>
            <a:endParaRPr lang="en-US" sz="5399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26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515074" y="6374685"/>
            <a:ext cx="1716995" cy="350330"/>
            <a:chOff x="7082843" y="4116149"/>
            <a:chExt cx="1262609" cy="257619"/>
          </a:xfrm>
        </p:grpSpPr>
        <p:sp>
          <p:nvSpPr>
            <p:cNvPr id="7" name="TextBox 6"/>
            <p:cNvSpPr txBox="1"/>
            <p:nvPr/>
          </p:nvSpPr>
          <p:spPr>
            <a:xfrm>
              <a:off x="7222056" y="4116149"/>
              <a:ext cx="1123396" cy="257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MICROSOFT</a:t>
              </a:r>
            </a:p>
          </p:txBody>
        </p:sp>
        <p:sp>
          <p:nvSpPr>
            <p:cNvPr id="8" name="Rectangle 7"/>
            <p:cNvSpPr/>
            <p:nvPr/>
          </p:nvSpPr>
          <p:spPr>
            <a:xfrm flipV="1">
              <a:off x="7082843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flipV="1">
              <a:off x="7180851" y="4270246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7082843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7180851" y="4172238"/>
              <a:ext cx="82411" cy="8241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166051" y="1443641"/>
            <a:ext cx="58956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Useful links: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samples, tutorials, case studies: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botresources</a:t>
            </a: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 framework: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dev.botframework.com</a:t>
            </a: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endParaRPr lang="en-AU" sz="2000" kern="0" dirty="0">
              <a:solidFill>
                <a:prstClr val="black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342900" lvl="0" indent="-342900" defTabSz="932597">
              <a:buFont typeface="Arial" panose="020B0604020202020204" pitchFamily="34" charset="0"/>
              <a:buChar char="•"/>
              <a:defRPr/>
            </a:pP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github.com/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microsoft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n-AU" sz="2000" kern="0" dirty="0" err="1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BotBuilder</a:t>
            </a:r>
            <a:r>
              <a:rPr lang="en-AU" sz="2000" kern="0" dirty="0">
                <a:solidFill>
                  <a:prstClr val="black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-samples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Cognitive Services: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aka.ms/cognitive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endParaRPr kumimoji="0" lang="en-AU" sz="200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451" y="1443641"/>
            <a:ext cx="589561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Blogs: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36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solidFill>
                  <a:srgbClr val="00B0F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 Mann:</a:t>
            </a: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blogs.blackmarble.co.uk/blogs/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jmann</a:t>
            </a: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000" kern="0" dirty="0">
              <a:solidFill>
                <a:srgbClr val="00B0F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32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Twitter:</a:t>
            </a:r>
          </a:p>
          <a:p>
            <a:pPr lvl="0" defTabSz="932597">
              <a:defRPr/>
            </a:pPr>
            <a:endParaRPr lang="en-AU" sz="2000" kern="0" dirty="0"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lvl="0" defTabSz="932597">
              <a:defRPr/>
            </a:pPr>
            <a:r>
              <a:rPr lang="en-AU" sz="2000" kern="0" dirty="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lang="en-AU" sz="2000" b="1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r>
              <a:rPr lang="en-AU" sz="2000" u="sng" kern="0" dirty="0">
                <a:solidFill>
                  <a:srgbClr val="000000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https://github.com/jamesemann/dddnorth2017</a:t>
            </a:r>
            <a:endParaRPr lang="en-AU" b="1" u="sng" kern="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lvl="0" defTabSz="932597">
              <a:defRPr/>
            </a:pPr>
            <a:endParaRPr kumimoji="0" lang="en-AU" sz="2000" b="1" i="0" u="none" strike="noStrike" kern="0" cap="none" normalizeH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i="0" u="none" strike="noStrike" kern="0" cap="none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20691" y="3553498"/>
            <a:ext cx="486831" cy="444910"/>
            <a:chOff x="6430358" y="4771570"/>
            <a:chExt cx="303099" cy="2769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9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Resources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67" y="35747"/>
            <a:ext cx="1969394" cy="98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alendar.help preview">
            <a:hlinkClick r:id="" action="ppaction://media"/>
            <a:extLst>
              <a:ext uri="{FF2B5EF4-FFF2-40B4-BE49-F238E27FC236}">
                <a16:creationId xmlns:a16="http://schemas.microsoft.com/office/drawing/2014/main" id="{1D669A9E-AE61-4232-AACC-7170A166C1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69474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984CCE-FF93-4F88-8F95-CBBC81D86F4B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2798" y="1156335"/>
            <a:ext cx="10367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80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Why chatbots?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9526" y="5586219"/>
            <a:ext cx="2133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kern="0" dirty="0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</a:t>
            </a:r>
            <a:r>
              <a:rPr lang="en-AU" sz="2000" kern="0" dirty="0" err="1">
                <a:solidFill>
                  <a:srgbClr val="171717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jamesemann</a:t>
            </a:r>
            <a:endParaRPr kumimoji="0" lang="en-AU" sz="2800" i="0" u="none" strike="noStrike" kern="0" cap="none" spc="-306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79885" y="5563819"/>
            <a:ext cx="486831" cy="444910"/>
            <a:chOff x="6430358" y="4771570"/>
            <a:chExt cx="303099" cy="276999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358" y="4822317"/>
              <a:ext cx="213795" cy="2137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6548726" y="477157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2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D0F870B-C7DA-4835-88EC-90E2D4D365C3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" y="1588825"/>
            <a:ext cx="12191999" cy="549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32597">
              <a:defRPr/>
            </a:pPr>
            <a:endParaRPr lang="en-AU" sz="5400" b="1" kern="0" dirty="0">
              <a:solidFill>
                <a:srgbClr val="000000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6213" y="279400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Distribution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170" y="1277441"/>
            <a:ext cx="6279586" cy="47117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72171" y="1824070"/>
            <a:ext cx="7436516" cy="4351338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4 billion global users using messaging platforms</a:t>
            </a:r>
          </a:p>
          <a:p>
            <a:pPr marL="0" indent="0">
              <a:buNone/>
              <a:defRPr/>
            </a:pP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  <a:defRPr/>
            </a:pP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out of the top 10 apps used globally are messaging apps</a:t>
            </a:r>
          </a:p>
          <a:p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27" y="993419"/>
            <a:ext cx="3061221" cy="5442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441B1-1256-4DF4-BA91-0E298514D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898" y="993419"/>
            <a:ext cx="30670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5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9EAE1B-D9D3-43BE-912A-F16940FE7701}"/>
              </a:ext>
            </a:extLst>
          </p:cNvPr>
          <p:cNvSpPr/>
          <p:nvPr/>
        </p:nvSpPr>
        <p:spPr bwMode="auto">
          <a:xfrm flipV="1">
            <a:off x="0" y="3975780"/>
            <a:ext cx="12225252" cy="3006910"/>
          </a:xfrm>
          <a:prstGeom prst="rect">
            <a:avLst/>
          </a:prstGeom>
          <a:gradFill>
            <a:gsLst>
              <a:gs pos="18000">
                <a:srgbClr val="EAEAEA"/>
              </a:gs>
              <a:gs pos="82000">
                <a:srgbClr val="EAEAEA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769" y="4014847"/>
            <a:ext cx="1224835" cy="1224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78126"/>
            <a:ext cx="699641" cy="699641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1444626" y="266752"/>
            <a:ext cx="10745787" cy="89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ea typeface="Roboto" panose="02000000000000000000" pitchFamily="2" charset="0"/>
              </a:rPr>
              <a:t>There is a messaging ecosystem</a:t>
            </a:r>
            <a:endParaRPr lang="en-US" sz="5399" dirty="0">
              <a:ea typeface="Roboto" panose="02000000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0" y="4014847"/>
            <a:ext cx="1224835" cy="1224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16" y="2222627"/>
            <a:ext cx="1224835" cy="1224835"/>
          </a:xfrm>
          <a:prstGeom prst="rect">
            <a:avLst/>
          </a:prstGeom>
        </p:spPr>
      </p:pic>
      <p:pic>
        <p:nvPicPr>
          <p:cNvPr id="26" name="Picture 25" descr="A picture containing object, thing&#10;&#10;Description generated with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47" y="2222627"/>
            <a:ext cx="1224835" cy="1224835"/>
          </a:xfrm>
          <a:prstGeom prst="rect">
            <a:avLst/>
          </a:prstGeom>
        </p:spPr>
      </p:pic>
      <p:pic>
        <p:nvPicPr>
          <p:cNvPr id="30" name="Picture 29" descr="A picture containing object&#10;&#10;Description generated with high confidenc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56" y="2220027"/>
            <a:ext cx="1224835" cy="1224835"/>
          </a:xfrm>
          <a:prstGeom prst="rect">
            <a:avLst/>
          </a:prstGeom>
        </p:spPr>
      </p:pic>
      <p:pic>
        <p:nvPicPr>
          <p:cNvPr id="35" name="Picture 34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86" y="2220027"/>
            <a:ext cx="1224835" cy="12248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40" y="4014848"/>
            <a:ext cx="1224835" cy="1224835"/>
          </a:xfrm>
          <a:prstGeom prst="rect">
            <a:avLst/>
          </a:prstGeom>
        </p:spPr>
      </p:pic>
      <p:pic>
        <p:nvPicPr>
          <p:cNvPr id="39" name="Picture 38" descr="A picture containing object, thing&#10;&#10;Description generated with very high confidenc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71" y="4014848"/>
            <a:ext cx="1224835" cy="1224835"/>
          </a:xfrm>
          <a:prstGeom prst="rect">
            <a:avLst/>
          </a:prstGeom>
        </p:spPr>
      </p:pic>
      <p:pic>
        <p:nvPicPr>
          <p:cNvPr id="41" name="Picture 40" descr="A picture containing animal&#10;&#10;Description generated with high confidenc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03" y="4014848"/>
            <a:ext cx="1224835" cy="122483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1" y="2222627"/>
            <a:ext cx="1224835" cy="122483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22" y="2222627"/>
            <a:ext cx="1224835" cy="1224835"/>
          </a:xfrm>
          <a:prstGeom prst="rect">
            <a:avLst/>
          </a:prstGeom>
        </p:spPr>
      </p:pic>
      <p:pic>
        <p:nvPicPr>
          <p:cNvPr id="47" name="Picture 46" descr="A picture containing thing&#10;&#10;Description generated with very high confidenc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76" y="2220027"/>
            <a:ext cx="1224835" cy="12248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65" y="4014848"/>
            <a:ext cx="1224835" cy="122483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34" y="4014848"/>
            <a:ext cx="1224835" cy="12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BD0412F3-0F64-434F-968B-D425D17D0172}"/>
    </a:ext>
  </a:extLst>
</a:theme>
</file>

<file path=ppt/theme/theme3.xml><?xml version="1.0" encoding="utf-8"?>
<a:theme xmlns:a="http://schemas.openxmlformats.org/drawingml/2006/main" name="1_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2582</Words>
  <Application>Microsoft Office PowerPoint</Application>
  <PresentationFormat>Widescreen</PresentationFormat>
  <Paragraphs>477</Paragraphs>
  <Slides>58</Slides>
  <Notes>47</Notes>
  <HiddenSlides>0</HiddenSlides>
  <MMClips>4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74" baseType="lpstr">
      <vt:lpstr>Arial</vt:lpstr>
      <vt:lpstr>Calibri</vt:lpstr>
      <vt:lpstr>Calibri Light</vt:lpstr>
      <vt:lpstr>Consolas</vt:lpstr>
      <vt:lpstr>Ebrima</vt:lpstr>
      <vt:lpstr>Roboto</vt:lpstr>
      <vt:lpstr>Segoe UI</vt:lpstr>
      <vt:lpstr>Segoe UI Black</vt:lpstr>
      <vt:lpstr>Segoe UI Light</vt:lpstr>
      <vt:lpstr>Segoe UI Semibold</vt:lpstr>
      <vt:lpstr>Segoe UI Semilight</vt:lpstr>
      <vt:lpstr>Segoe UI semiLight (Headings)</vt:lpstr>
      <vt:lpstr>Wingdings</vt:lpstr>
      <vt:lpstr>Office Theme</vt:lpstr>
      <vt:lpstr>LIGHT TEMPLATE</vt:lpstr>
      <vt:lpstr>1_MS Cognitive Services Walking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Register</vt:lpstr>
      <vt:lpstr>Register</vt:lpstr>
      <vt:lpstr>PowerPoint Presentation</vt:lpstr>
      <vt:lpstr>PowerPoint Presentation</vt:lpstr>
      <vt:lpstr>Modelling your conversation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Mann</dc:creator>
  <cp:lastModifiedBy>dddnorth</cp:lastModifiedBy>
  <cp:revision>21</cp:revision>
  <dcterms:created xsi:type="dcterms:W3CDTF">2017-03-30T10:14:41Z</dcterms:created>
  <dcterms:modified xsi:type="dcterms:W3CDTF">2017-10-13T14:22:54Z</dcterms:modified>
</cp:coreProperties>
</file>